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sldIdLst>
    <p:sldId id="474" r:id="rId2"/>
    <p:sldId id="645" r:id="rId3"/>
    <p:sldId id="587" r:id="rId4"/>
    <p:sldId id="767" r:id="rId5"/>
    <p:sldId id="768" r:id="rId6"/>
    <p:sldId id="687" r:id="rId7"/>
    <p:sldId id="769" r:id="rId8"/>
    <p:sldId id="770" r:id="rId9"/>
    <p:sldId id="771" r:id="rId10"/>
    <p:sldId id="772" r:id="rId11"/>
    <p:sldId id="773" r:id="rId12"/>
    <p:sldId id="774" r:id="rId13"/>
    <p:sldId id="777" r:id="rId14"/>
    <p:sldId id="778" r:id="rId15"/>
    <p:sldId id="775" r:id="rId16"/>
    <p:sldId id="776" r:id="rId17"/>
    <p:sldId id="780" r:id="rId18"/>
    <p:sldId id="779" r:id="rId19"/>
    <p:sldId id="781" r:id="rId20"/>
    <p:sldId id="782" r:id="rId21"/>
    <p:sldId id="783" r:id="rId22"/>
    <p:sldId id="785" r:id="rId23"/>
    <p:sldId id="786" r:id="rId24"/>
    <p:sldId id="784" r:id="rId25"/>
    <p:sldId id="789" r:id="rId26"/>
    <p:sldId id="788" r:id="rId27"/>
    <p:sldId id="791" r:id="rId28"/>
    <p:sldId id="790" r:id="rId29"/>
    <p:sldId id="792" r:id="rId30"/>
    <p:sldId id="78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a:srgbClr val="1F0ABC"/>
    <a:srgbClr val="17A810"/>
    <a:srgbClr val="FDDFFC"/>
    <a:srgbClr val="E3E7ED"/>
    <a:srgbClr val="FBB3F8"/>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849" autoAdjust="0"/>
  </p:normalViewPr>
  <p:slideViewPr>
    <p:cSldViewPr snapToGrid="0">
      <p:cViewPr varScale="1">
        <p:scale>
          <a:sx n="74" d="100"/>
          <a:sy n="74" d="100"/>
        </p:scale>
        <p:origin x="97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11</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52676" y="340248"/>
            <a:ext cx="33778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Times New Roman" pitchFamily="18" charset="0"/>
                <a:cs typeface="Times New Roman" pitchFamily="18" charset="0"/>
              </a:rPr>
              <a:t>CHỦ ĐỀ 5</a:t>
            </a:r>
          </a:p>
        </p:txBody>
      </p:sp>
      <p:sp>
        <p:nvSpPr>
          <p:cNvPr id="6" name="Rectangle 5"/>
          <p:cNvSpPr/>
          <p:nvPr/>
        </p:nvSpPr>
        <p:spPr>
          <a:xfrm>
            <a:off x="391885" y="1484367"/>
            <a:ext cx="8839200" cy="2169825"/>
          </a:xfrm>
          <a:prstGeom prst="rect">
            <a:avLst/>
          </a:prstGeom>
          <a:noFill/>
        </p:spPr>
        <p:txBody>
          <a:bodyPr wrap="square" lIns="91440" tIns="45720" rIns="91440" bIns="45720">
            <a:spAutoFit/>
          </a:bodyPr>
          <a:lstStyle/>
          <a:p>
            <a:pPr algn="ctr"/>
            <a:r>
              <a:rPr lang="en-US" sz="4500" b="1" cap="all">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XÂY DỰNG VÀ THỰC HIỆN </a:t>
            </a:r>
          </a:p>
          <a:p>
            <a:pPr algn="ctr"/>
            <a:r>
              <a:rPr lang="en-US" sz="4500" b="1" cap="all">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KẾ HOẠCH CHI TIÊU </a:t>
            </a:r>
          </a:p>
          <a:p>
            <a:pPr algn="ctr"/>
            <a:r>
              <a:rPr lang="en-US" sz="4500" b="1" cap="all">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PHÙ HỢP</a:t>
            </a:r>
            <a:endParaRPr lang="en-US" sz="4500" b="1" cap="all" spc="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2521" y="101249"/>
            <a:ext cx="3319479" cy="2766233"/>
          </a:xfrm>
          <a:prstGeom prst="rect">
            <a:avLst/>
          </a:prstGeom>
        </p:spPr>
      </p:pic>
    </p:spTree>
    <p:extLst>
      <p:ext uri="{BB962C8B-B14F-4D97-AF65-F5344CB8AC3E}">
        <p14:creationId xmlns:p14="http://schemas.microsoft.com/office/powerpoint/2010/main" val="1236893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8" name="TextBox 7">
            <a:extLst>
              <a:ext uri="{FF2B5EF4-FFF2-40B4-BE49-F238E27FC236}">
                <a16:creationId xmlns:a16="http://schemas.microsoft.com/office/drawing/2014/main"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Rectangle 8"/>
          <p:cNvSpPr/>
          <p:nvPr/>
        </p:nvSpPr>
        <p:spPr>
          <a:xfrm>
            <a:off x="832516" y="1703528"/>
            <a:ext cx="9982327" cy="196830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10" name="Diamond 9"/>
          <p:cNvSpPr/>
          <p:nvPr/>
        </p:nvSpPr>
        <p:spPr>
          <a:xfrm>
            <a:off x="10276013" y="1703528"/>
            <a:ext cx="1077660" cy="1968301"/>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Times New Roman" pitchFamily="18" charset="0"/>
              <a:cs typeface="Times New Roman" pitchFamily="18" charset="0"/>
            </a:endParaRPr>
          </a:p>
        </p:txBody>
      </p:sp>
      <p:sp>
        <p:nvSpPr>
          <p:cNvPr id="11" name="TextBox 10"/>
          <p:cNvSpPr txBox="1"/>
          <p:nvPr/>
        </p:nvSpPr>
        <p:spPr>
          <a:xfrm>
            <a:off x="10517860" y="2226547"/>
            <a:ext cx="576982" cy="707886"/>
          </a:xfrm>
          <a:prstGeom prst="rect">
            <a:avLst/>
          </a:prstGeom>
          <a:noFill/>
        </p:spPr>
        <p:txBody>
          <a:bodyPr wrap="square" rtlCol="0">
            <a:spAutoFit/>
          </a:bodyPr>
          <a:lstStyle/>
          <a:p>
            <a:pPr algn="ctr"/>
            <a:r>
              <a:rPr lang="en-US" sz="4000" b="1" dirty="0">
                <a:solidFill>
                  <a:srgbClr val="336699"/>
                </a:solidFill>
                <a:latin typeface="Times New Roman" pitchFamily="18" charset="0"/>
                <a:cs typeface="Times New Roman" pitchFamily="18" charset="0"/>
              </a:rPr>
              <a:t>1</a:t>
            </a:r>
          </a:p>
        </p:txBody>
      </p:sp>
      <p:sp>
        <p:nvSpPr>
          <p:cNvPr id="12" name="Rectangle 11"/>
          <p:cNvSpPr/>
          <p:nvPr/>
        </p:nvSpPr>
        <p:spPr>
          <a:xfrm>
            <a:off x="1050226" y="4137383"/>
            <a:ext cx="10521157" cy="251015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13" name="Rectangle 12"/>
          <p:cNvSpPr/>
          <p:nvPr/>
        </p:nvSpPr>
        <p:spPr>
          <a:xfrm>
            <a:off x="1498505" y="4245812"/>
            <a:ext cx="9898744" cy="2246769"/>
          </a:xfrm>
          <a:prstGeom prst="rect">
            <a:avLst/>
          </a:prstGeom>
        </p:spPr>
        <p:txBody>
          <a:bodyPr wrap="square">
            <a:spAutoFit/>
          </a:bodyPr>
          <a:lstStyle/>
          <a:p>
            <a:pPr algn="ctr"/>
            <a:r>
              <a:rPr lang="vi-VN" sz="3500">
                <a:solidFill>
                  <a:srgbClr val="002060"/>
                </a:solidFill>
                <a:latin typeface="Times New Roman" pitchFamily="18" charset="0"/>
                <a:cs typeface="Times New Roman" pitchFamily="18" charset="0"/>
              </a:rPr>
              <a:t>Hầu như các gia </a:t>
            </a:r>
            <a:r>
              <a:rPr lang="en-US" sz="3500">
                <a:solidFill>
                  <a:srgbClr val="002060"/>
                </a:solidFill>
                <a:latin typeface="Times New Roman" pitchFamily="18" charset="0"/>
                <a:cs typeface="Times New Roman" pitchFamily="18" charset="0"/>
              </a:rPr>
              <a:t>đều </a:t>
            </a:r>
            <a:r>
              <a:rPr lang="vi-VN" sz="3500">
                <a:solidFill>
                  <a:srgbClr val="002060"/>
                </a:solidFill>
                <a:latin typeface="Times New Roman" pitchFamily="18" charset="0"/>
                <a:cs typeface="Times New Roman" pitchFamily="18" charset="0"/>
              </a:rPr>
              <a:t>có </a:t>
            </a:r>
            <a:r>
              <a:rPr lang="en-US" sz="3500">
                <a:solidFill>
                  <a:srgbClr val="002060"/>
                </a:solidFill>
                <a:latin typeface="Times New Roman" pitchFamily="18" charset="0"/>
                <a:cs typeface="Times New Roman" pitchFamily="18" charset="0"/>
              </a:rPr>
              <a:t>một khoản</a:t>
            </a:r>
            <a:r>
              <a:rPr lang="vi-VN" sz="3500">
                <a:solidFill>
                  <a:srgbClr val="002060"/>
                </a:solidFill>
                <a:latin typeface="Times New Roman" pitchFamily="18" charset="0"/>
                <a:cs typeface="Times New Roman" pitchFamily="18" charset="0"/>
              </a:rPr>
              <a:t> tiết kiệm để phòng trừ những trường hợp rủi ro, đặc biệt là trong cuộc sống nhiều biến động như dịch bệnh, thiên tai,… có thể xảy ra bất cứ lúc nào.</a:t>
            </a:r>
            <a:endParaRPr lang="en-US" sz="3500" i="1">
              <a:solidFill>
                <a:srgbClr val="002060"/>
              </a:solidFill>
              <a:latin typeface="Times New Roman" pitchFamily="18" charset="0"/>
              <a:cs typeface="Times New Roman" pitchFamily="18" charset="0"/>
            </a:endParaRPr>
          </a:p>
        </p:txBody>
      </p:sp>
      <p:sp>
        <p:nvSpPr>
          <p:cNvPr id="14" name="Diamond 13"/>
          <p:cNvSpPr/>
          <p:nvPr/>
        </p:nvSpPr>
        <p:spPr>
          <a:xfrm>
            <a:off x="485055" y="4173242"/>
            <a:ext cx="1077660" cy="2474300"/>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Times New Roman" pitchFamily="18" charset="0"/>
              <a:cs typeface="Times New Roman" pitchFamily="18" charset="0"/>
            </a:endParaRPr>
          </a:p>
        </p:txBody>
      </p:sp>
      <p:sp>
        <p:nvSpPr>
          <p:cNvPr id="15" name="TextBox 14"/>
          <p:cNvSpPr txBox="1"/>
          <p:nvPr/>
        </p:nvSpPr>
        <p:spPr>
          <a:xfrm>
            <a:off x="734519" y="4992272"/>
            <a:ext cx="576982" cy="707886"/>
          </a:xfrm>
          <a:prstGeom prst="rect">
            <a:avLst/>
          </a:prstGeom>
          <a:noFill/>
        </p:spPr>
        <p:txBody>
          <a:bodyPr wrap="square" rtlCol="0">
            <a:spAutoFit/>
          </a:bodyPr>
          <a:lstStyle/>
          <a:p>
            <a:pPr algn="ctr"/>
            <a:r>
              <a:rPr lang="en-US" sz="4000" b="1" dirty="0">
                <a:solidFill>
                  <a:srgbClr val="336699"/>
                </a:solidFill>
                <a:latin typeface="Times New Roman" pitchFamily="18" charset="0"/>
                <a:cs typeface="Times New Roman" pitchFamily="18" charset="0"/>
              </a:rPr>
              <a:t>2</a:t>
            </a:r>
          </a:p>
        </p:txBody>
      </p:sp>
      <p:sp>
        <p:nvSpPr>
          <p:cNvPr id="16" name="Rectangle 15"/>
          <p:cNvSpPr/>
          <p:nvPr/>
        </p:nvSpPr>
        <p:spPr>
          <a:xfrm>
            <a:off x="931818" y="1790893"/>
            <a:ext cx="9213569" cy="1800493"/>
          </a:xfrm>
          <a:prstGeom prst="rect">
            <a:avLst/>
          </a:prstGeom>
        </p:spPr>
        <p:txBody>
          <a:bodyPr wrap="square">
            <a:spAutoFit/>
          </a:bodyPr>
          <a:lstStyle/>
          <a:p>
            <a:pPr algn="ctr"/>
            <a:r>
              <a:rPr lang="vi-VN" sz="3700">
                <a:solidFill>
                  <a:srgbClr val="002060"/>
                </a:solidFill>
                <a:latin typeface="Times New Roman" pitchFamily="18" charset="0"/>
                <a:cs typeface="Times New Roman" pitchFamily="18" charset="0"/>
              </a:rPr>
              <a:t>Có rất nhiều những khoản phải chi tiêu liên quan đến nhu cầu thiết yếu trong cuộc sống với những khoản chi tiêu linh hoạt.</a:t>
            </a:r>
            <a:endParaRPr lang="en-US" sz="37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4036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3" grpId="0"/>
      <p:bldP spid="14" grpId="0" animBg="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17"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 – HOẠT ĐỘNG 2</a:t>
            </a:r>
            <a:endParaRPr lang="en-US" sz="2600" b="1" dirty="0">
              <a:solidFill>
                <a:srgbClr val="0000CC"/>
              </a:solidFill>
              <a:latin typeface="Times New Roman" pitchFamily="18" charset="0"/>
              <a:cs typeface="Times New Roman" pitchFamily="18" charset="0"/>
            </a:endParaRPr>
          </a:p>
        </p:txBody>
      </p:sp>
      <p:grpSp>
        <p:nvGrpSpPr>
          <p:cNvPr id="18" name="Group 17"/>
          <p:cNvGrpSpPr/>
          <p:nvPr/>
        </p:nvGrpSpPr>
        <p:grpSpPr>
          <a:xfrm>
            <a:off x="5007433" y="1681366"/>
            <a:ext cx="3310484" cy="4385607"/>
            <a:chOff x="500079" y="1436293"/>
            <a:chExt cx="2919793" cy="2863649"/>
          </a:xfrm>
        </p:grpSpPr>
        <p:sp>
          <p:nvSpPr>
            <p:cNvPr id="19" name="Rectangle 18"/>
            <p:cNvSpPr/>
            <p:nvPr/>
          </p:nvSpPr>
          <p:spPr>
            <a:xfrm>
              <a:off x="609031" y="1436293"/>
              <a:ext cx="2810841" cy="2719633"/>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0" name="Group 19"/>
            <p:cNvGrpSpPr/>
            <p:nvPr/>
          </p:nvGrpSpPr>
          <p:grpSpPr>
            <a:xfrm>
              <a:off x="500079" y="1652317"/>
              <a:ext cx="2769645" cy="2647625"/>
              <a:chOff x="500079" y="1652317"/>
              <a:chExt cx="2769645" cy="2647625"/>
            </a:xfrm>
          </p:grpSpPr>
          <p:sp>
            <p:nvSpPr>
              <p:cNvPr id="21" name="Rectangle 20"/>
              <p:cNvSpPr/>
              <p:nvPr/>
            </p:nvSpPr>
            <p:spPr>
              <a:xfrm>
                <a:off x="500079"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Times New Roman" pitchFamily="18" charset="0"/>
                  <a:cs typeface="Times New Roman" pitchFamily="18" charset="0"/>
                </a:endParaRPr>
              </a:p>
            </p:txBody>
          </p:sp>
          <p:sp>
            <p:nvSpPr>
              <p:cNvPr id="22" name="Rectangle 21"/>
              <p:cNvSpPr/>
              <p:nvPr/>
            </p:nvSpPr>
            <p:spPr>
              <a:xfrm>
                <a:off x="535353" y="1729730"/>
                <a:ext cx="2622290" cy="419835"/>
              </a:xfrm>
              <a:prstGeom prst="rect">
                <a:avLst/>
              </a:prstGeom>
            </p:spPr>
            <p:txBody>
              <a:bodyPr wrap="square">
                <a:spAutoFit/>
              </a:bodyPr>
              <a:lstStyle/>
              <a:p>
                <a:pPr algn="just">
                  <a:lnSpc>
                    <a:spcPct val="150000"/>
                  </a:lnSpc>
                </a:pPr>
                <a:endParaRPr lang="en-US" sz="2000" b="1">
                  <a:solidFill>
                    <a:srgbClr val="002060"/>
                  </a:solidFill>
                  <a:latin typeface="Times New Roman" pitchFamily="18" charset="0"/>
                  <a:cs typeface="Times New Roman" pitchFamily="18" charset="0"/>
                </a:endParaRPr>
              </a:p>
            </p:txBody>
          </p:sp>
        </p:grpSp>
      </p:grpSp>
      <p:sp>
        <p:nvSpPr>
          <p:cNvPr id="23" name="Rectangle 22"/>
          <p:cNvSpPr/>
          <p:nvPr/>
        </p:nvSpPr>
        <p:spPr>
          <a:xfrm>
            <a:off x="5047427" y="2296971"/>
            <a:ext cx="3100251" cy="3323987"/>
          </a:xfrm>
          <a:prstGeom prst="rect">
            <a:avLst/>
          </a:prstGeom>
        </p:spPr>
        <p:txBody>
          <a:bodyPr wrap="square">
            <a:spAutoFit/>
          </a:bodyPr>
          <a:lstStyle/>
          <a:p>
            <a:pPr algn="ctr"/>
            <a:r>
              <a:rPr lang="vi-VN" sz="3000" b="1" i="1">
                <a:solidFill>
                  <a:srgbClr val="002060"/>
                </a:solidFill>
                <a:latin typeface="Times New Roman" pitchFamily="18" charset="0"/>
                <a:cs typeface="Times New Roman" pitchFamily="18" charset="0"/>
              </a:rPr>
              <a:t>Hãy kể ra những việc em đã làm để đóng góp vào việc thực hiện kế hoạch chi tiêu của gia đình trong năm qua</a:t>
            </a:r>
            <a:endParaRPr lang="en-US" sz="3000" b="1" i="1">
              <a:solidFill>
                <a:srgbClr val="002060"/>
              </a:solidFill>
              <a:latin typeface="Times New Roman" pitchFamily="18" charset="0"/>
              <a:cs typeface="Times New Roman" pitchFamily="18" charset="0"/>
            </a:endParaRPr>
          </a:p>
        </p:txBody>
      </p:sp>
      <p:sp>
        <p:nvSpPr>
          <p:cNvPr id="24" name="Rounded Rectangle 23"/>
          <p:cNvSpPr/>
          <p:nvPr/>
        </p:nvSpPr>
        <p:spPr>
          <a:xfrm>
            <a:off x="5921839" y="1022919"/>
            <a:ext cx="1669142" cy="82234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Times New Roman" pitchFamily="18" charset="0"/>
                <a:cs typeface="Times New Roman" pitchFamily="18" charset="0"/>
              </a:rPr>
              <a:t>1</a:t>
            </a:r>
            <a:endParaRPr lang="en-US" sz="5400" b="1" dirty="0">
              <a:solidFill>
                <a:srgbClr val="FF0000"/>
              </a:solidFill>
              <a:latin typeface="Times New Roman" pitchFamily="18" charset="0"/>
              <a:cs typeface="Times New Roman" pitchFamily="18" charset="0"/>
            </a:endParaRPr>
          </a:p>
        </p:txBody>
      </p:sp>
      <p:grpSp>
        <p:nvGrpSpPr>
          <p:cNvPr id="25" name="Group 24"/>
          <p:cNvGrpSpPr/>
          <p:nvPr/>
        </p:nvGrpSpPr>
        <p:grpSpPr>
          <a:xfrm>
            <a:off x="8678320" y="1681366"/>
            <a:ext cx="3310484" cy="4385607"/>
            <a:chOff x="500079" y="1436293"/>
            <a:chExt cx="2919793" cy="2863649"/>
          </a:xfrm>
        </p:grpSpPr>
        <p:sp>
          <p:nvSpPr>
            <p:cNvPr id="26" name="Rectangle 25"/>
            <p:cNvSpPr/>
            <p:nvPr/>
          </p:nvSpPr>
          <p:spPr>
            <a:xfrm>
              <a:off x="609031" y="1436293"/>
              <a:ext cx="2810841" cy="2719633"/>
            </a:xfrm>
            <a:prstGeom prst="rect">
              <a:avLst/>
            </a:prstGeom>
            <a:solidFill>
              <a:schemeClr val="accent1">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7" name="Group 26"/>
            <p:cNvGrpSpPr/>
            <p:nvPr/>
          </p:nvGrpSpPr>
          <p:grpSpPr>
            <a:xfrm>
              <a:off x="500079" y="1652317"/>
              <a:ext cx="2769645" cy="2647625"/>
              <a:chOff x="500079" y="1652317"/>
              <a:chExt cx="2769645" cy="2647625"/>
            </a:xfrm>
          </p:grpSpPr>
          <p:sp>
            <p:nvSpPr>
              <p:cNvPr id="28" name="Rectangle 27"/>
              <p:cNvSpPr/>
              <p:nvPr/>
            </p:nvSpPr>
            <p:spPr>
              <a:xfrm>
                <a:off x="500079"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Times New Roman" pitchFamily="18" charset="0"/>
                  <a:cs typeface="Times New Roman" pitchFamily="18" charset="0"/>
                </a:endParaRPr>
              </a:p>
            </p:txBody>
          </p:sp>
          <p:sp>
            <p:nvSpPr>
              <p:cNvPr id="29" name="Rectangle 28"/>
              <p:cNvSpPr/>
              <p:nvPr/>
            </p:nvSpPr>
            <p:spPr>
              <a:xfrm>
                <a:off x="535353" y="1729730"/>
                <a:ext cx="2622290" cy="419835"/>
              </a:xfrm>
              <a:prstGeom prst="rect">
                <a:avLst/>
              </a:prstGeom>
            </p:spPr>
            <p:txBody>
              <a:bodyPr wrap="square">
                <a:spAutoFit/>
              </a:bodyPr>
              <a:lstStyle/>
              <a:p>
                <a:pPr algn="just">
                  <a:lnSpc>
                    <a:spcPct val="150000"/>
                  </a:lnSpc>
                </a:pPr>
                <a:endParaRPr lang="en-US" sz="2000" b="1">
                  <a:solidFill>
                    <a:srgbClr val="002060"/>
                  </a:solidFill>
                  <a:latin typeface="Times New Roman" pitchFamily="18" charset="0"/>
                  <a:cs typeface="Times New Roman" pitchFamily="18" charset="0"/>
                </a:endParaRPr>
              </a:p>
            </p:txBody>
          </p:sp>
        </p:grpSp>
      </p:grpSp>
      <p:sp>
        <p:nvSpPr>
          <p:cNvPr id="30" name="Rectangle 29"/>
          <p:cNvSpPr/>
          <p:nvPr/>
        </p:nvSpPr>
        <p:spPr>
          <a:xfrm>
            <a:off x="8707348" y="2006691"/>
            <a:ext cx="3136315" cy="4247317"/>
          </a:xfrm>
          <a:prstGeom prst="rect">
            <a:avLst/>
          </a:prstGeom>
        </p:spPr>
        <p:txBody>
          <a:bodyPr wrap="square">
            <a:spAutoFit/>
          </a:bodyPr>
          <a:lstStyle/>
          <a:p>
            <a:pPr algn="ctr"/>
            <a:r>
              <a:rPr lang="vi-VN" sz="2900" b="1" i="1">
                <a:solidFill>
                  <a:srgbClr val="002060"/>
                </a:solidFill>
                <a:latin typeface="Times New Roman" pitchFamily="18" charset="0"/>
                <a:cs typeface="Times New Roman" pitchFamily="18" charset="0"/>
              </a:rPr>
              <a:t>Kết quả thực hiện kế hoạch chi tiêu cá nhân của em trong năm qua như thế nào? Có thực hiện đúng kế hoạch và hoàn thành mục tiêu hay không?</a:t>
            </a:r>
            <a:endParaRPr lang="en-US" sz="2900" b="1" i="1">
              <a:solidFill>
                <a:srgbClr val="002060"/>
              </a:solidFill>
              <a:latin typeface="Times New Roman" pitchFamily="18" charset="0"/>
              <a:cs typeface="Times New Roman" pitchFamily="18" charset="0"/>
            </a:endParaRPr>
          </a:p>
        </p:txBody>
      </p:sp>
      <p:sp>
        <p:nvSpPr>
          <p:cNvPr id="31" name="Rounded Rectangle 30"/>
          <p:cNvSpPr/>
          <p:nvPr/>
        </p:nvSpPr>
        <p:spPr>
          <a:xfrm>
            <a:off x="9592726" y="1022919"/>
            <a:ext cx="1669142" cy="82234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Times New Roman" pitchFamily="18" charset="0"/>
                <a:cs typeface="Times New Roman" pitchFamily="18" charset="0"/>
              </a:rPr>
              <a:t>2</a:t>
            </a:r>
            <a:endParaRPr lang="en-US" sz="5400" b="1" dirty="0">
              <a:solidFill>
                <a:srgbClr val="FF0000"/>
              </a:solidFill>
              <a:latin typeface="Times New Roman" pitchFamily="18" charset="0"/>
              <a:cs typeface="Times New Roman" pitchFamily="18" charset="0"/>
            </a:endParaRPr>
          </a:p>
        </p:txBody>
      </p:sp>
      <p:grpSp>
        <p:nvGrpSpPr>
          <p:cNvPr id="32" name="组合 36"/>
          <p:cNvGrpSpPr>
            <a:grpSpLocks/>
          </p:cNvGrpSpPr>
          <p:nvPr/>
        </p:nvGrpSpPr>
        <p:grpSpPr bwMode="auto">
          <a:xfrm>
            <a:off x="706125" y="1217824"/>
            <a:ext cx="1408923" cy="4776681"/>
            <a:chOff x="1295400" y="2786058"/>
            <a:chExt cx="1753450" cy="1751017"/>
          </a:xfrm>
        </p:grpSpPr>
        <p:grpSp>
          <p:nvGrpSpPr>
            <p:cNvPr id="33" name="Group 6"/>
            <p:cNvGrpSpPr>
              <a:grpSpLocks/>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3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34"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Hoạt động</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32247" y="2213426"/>
            <a:ext cx="2599418" cy="3055257"/>
          </a:xfrm>
          <a:prstGeom prst="rect">
            <a:avLst/>
          </a:prstGeom>
        </p:spPr>
      </p:pic>
    </p:spTree>
    <p:extLst>
      <p:ext uri="{BB962C8B-B14F-4D97-AF65-F5344CB8AC3E}">
        <p14:creationId xmlns:p14="http://schemas.microsoft.com/office/powerpoint/2010/main" val="2746964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ircle(in)">
                                      <p:cBhvr>
                                        <p:cTn id="3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0"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 – HOẠT ĐỘNG 2</a:t>
            </a:r>
            <a:endParaRPr lang="en-US" sz="2600" b="1" dirty="0">
              <a:solidFill>
                <a:srgbClr val="0000CC"/>
              </a:solidFill>
              <a:latin typeface="Times New Roman" pitchFamily="18" charset="0"/>
              <a:cs typeface="Times New Roman" pitchFamily="18" charset="0"/>
            </a:endParaRPr>
          </a:p>
        </p:txBody>
      </p:sp>
      <p:sp>
        <p:nvSpPr>
          <p:cNvPr id="59" name="AutoShape 3"/>
          <p:cNvSpPr>
            <a:spLocks noChangeArrowheads="1"/>
          </p:cNvSpPr>
          <p:nvPr/>
        </p:nvSpPr>
        <p:spPr bwMode="gray">
          <a:xfrm rot="17973186">
            <a:off x="6467543" y="2377626"/>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0" name="AutoShape 4"/>
          <p:cNvSpPr>
            <a:spLocks noChangeArrowheads="1"/>
          </p:cNvSpPr>
          <p:nvPr/>
        </p:nvSpPr>
        <p:spPr bwMode="gray">
          <a:xfrm rot="3465783">
            <a:off x="6467544" y="4541388"/>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1" name="AutoShape 5"/>
          <p:cNvSpPr>
            <a:spLocks noChangeArrowheads="1"/>
          </p:cNvSpPr>
          <p:nvPr/>
        </p:nvSpPr>
        <p:spPr bwMode="gray">
          <a:xfrm rot="14369022">
            <a:off x="5248343" y="2453826"/>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2" name="AutoShape 6"/>
          <p:cNvSpPr>
            <a:spLocks noChangeArrowheads="1"/>
          </p:cNvSpPr>
          <p:nvPr/>
        </p:nvSpPr>
        <p:spPr bwMode="gray">
          <a:xfrm rot="7535209">
            <a:off x="5210243" y="4508051"/>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3" name="AutoShape 7"/>
          <p:cNvSpPr>
            <a:spLocks noChangeArrowheads="1"/>
          </p:cNvSpPr>
          <p:nvPr/>
        </p:nvSpPr>
        <p:spPr bwMode="gray">
          <a:xfrm>
            <a:off x="7046187" y="3505545"/>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4" name="AutoShape 8"/>
          <p:cNvSpPr>
            <a:spLocks noChangeArrowheads="1"/>
          </p:cNvSpPr>
          <p:nvPr/>
        </p:nvSpPr>
        <p:spPr bwMode="gray">
          <a:xfrm rot="10800000">
            <a:off x="4636362" y="3499195"/>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5" name="Oval 9"/>
          <p:cNvSpPr>
            <a:spLocks noChangeArrowheads="1"/>
          </p:cNvSpPr>
          <p:nvPr/>
        </p:nvSpPr>
        <p:spPr bwMode="gray">
          <a:xfrm>
            <a:off x="4382362" y="1737070"/>
            <a:ext cx="3743325" cy="3744912"/>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nvGrpSpPr>
          <p:cNvPr id="66" name="Group 10"/>
          <p:cNvGrpSpPr>
            <a:grpSpLocks/>
          </p:cNvGrpSpPr>
          <p:nvPr/>
        </p:nvGrpSpPr>
        <p:grpSpPr bwMode="auto">
          <a:xfrm>
            <a:off x="5118962" y="1795807"/>
            <a:ext cx="360363" cy="360363"/>
            <a:chOff x="1973" y="1706"/>
            <a:chExt cx="227" cy="227"/>
          </a:xfrm>
        </p:grpSpPr>
        <p:sp>
          <p:nvSpPr>
            <p:cNvPr id="67" name="Oval 11"/>
            <p:cNvSpPr>
              <a:spLocks noChangeArrowheads="1"/>
            </p:cNvSpPr>
            <p:nvPr/>
          </p:nvSpPr>
          <p:spPr bwMode="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8" name="Oval 12"/>
            <p:cNvSpPr>
              <a:spLocks noChangeArrowheads="1"/>
            </p:cNvSpPr>
            <p:nvPr/>
          </p:nvSpPr>
          <p:spPr bwMode="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grpSp>
        <p:nvGrpSpPr>
          <p:cNvPr id="69" name="Group 13"/>
          <p:cNvGrpSpPr>
            <a:grpSpLocks/>
          </p:cNvGrpSpPr>
          <p:nvPr/>
        </p:nvGrpSpPr>
        <p:grpSpPr bwMode="auto">
          <a:xfrm>
            <a:off x="4174400" y="3451570"/>
            <a:ext cx="360362" cy="360362"/>
            <a:chOff x="1565" y="2659"/>
            <a:chExt cx="227" cy="227"/>
          </a:xfrm>
        </p:grpSpPr>
        <p:sp>
          <p:nvSpPr>
            <p:cNvPr id="70" name="Oval 14"/>
            <p:cNvSpPr>
              <a:spLocks noChangeArrowheads="1"/>
            </p:cNvSpPr>
            <p:nvPr/>
          </p:nvSpPr>
          <p:spPr bwMode="gray">
            <a:xfrm>
              <a:off x="1565"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71" name="Oval 15"/>
            <p:cNvSpPr>
              <a:spLocks noChangeArrowheads="1"/>
            </p:cNvSpPr>
            <p:nvPr/>
          </p:nvSpPr>
          <p:spPr bwMode="gray">
            <a:xfrm>
              <a:off x="1575"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grpSp>
        <p:nvGrpSpPr>
          <p:cNvPr id="72" name="Group 16"/>
          <p:cNvGrpSpPr>
            <a:grpSpLocks/>
          </p:cNvGrpSpPr>
          <p:nvPr/>
        </p:nvGrpSpPr>
        <p:grpSpPr bwMode="auto">
          <a:xfrm>
            <a:off x="5038000" y="4994620"/>
            <a:ext cx="360362" cy="360362"/>
            <a:chOff x="2109" y="3612"/>
            <a:chExt cx="227" cy="227"/>
          </a:xfrm>
        </p:grpSpPr>
        <p:sp>
          <p:nvSpPr>
            <p:cNvPr id="73" name="Oval 17"/>
            <p:cNvSpPr>
              <a:spLocks noChangeArrowheads="1"/>
            </p:cNvSpPr>
            <p:nvPr/>
          </p:nvSpPr>
          <p:spPr bwMode="gray">
            <a:xfrm>
              <a:off x="2109" y="3612"/>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74" name="Oval 18"/>
            <p:cNvSpPr>
              <a:spLocks noChangeArrowheads="1"/>
            </p:cNvSpPr>
            <p:nvPr/>
          </p:nvSpPr>
          <p:spPr bwMode="gray">
            <a:xfrm>
              <a:off x="2119" y="3631"/>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grpSp>
        <p:nvGrpSpPr>
          <p:cNvPr id="75" name="Group 19"/>
          <p:cNvGrpSpPr>
            <a:grpSpLocks/>
          </p:cNvGrpSpPr>
          <p:nvPr/>
        </p:nvGrpSpPr>
        <p:grpSpPr bwMode="auto">
          <a:xfrm>
            <a:off x="6968400" y="1775170"/>
            <a:ext cx="360362" cy="360362"/>
            <a:chOff x="3470" y="1706"/>
            <a:chExt cx="227" cy="227"/>
          </a:xfrm>
        </p:grpSpPr>
        <p:sp>
          <p:nvSpPr>
            <p:cNvPr id="76" name="Oval 20"/>
            <p:cNvSpPr>
              <a:spLocks noChangeArrowheads="1"/>
            </p:cNvSpPr>
            <p:nvPr/>
          </p:nvSpPr>
          <p:spPr bwMode="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77" name="Oval 21"/>
            <p:cNvSpPr>
              <a:spLocks noChangeArrowheads="1"/>
            </p:cNvSpPr>
            <p:nvPr/>
          </p:nvSpPr>
          <p:spPr bwMode="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grpSp>
        <p:nvGrpSpPr>
          <p:cNvPr id="78" name="Group 22"/>
          <p:cNvGrpSpPr>
            <a:grpSpLocks/>
          </p:cNvGrpSpPr>
          <p:nvPr/>
        </p:nvGrpSpPr>
        <p:grpSpPr bwMode="auto">
          <a:xfrm>
            <a:off x="7917725" y="3451570"/>
            <a:ext cx="360362" cy="360362"/>
            <a:chOff x="3923" y="2659"/>
            <a:chExt cx="227" cy="227"/>
          </a:xfrm>
        </p:grpSpPr>
        <p:sp>
          <p:nvSpPr>
            <p:cNvPr id="79" name="Oval 23"/>
            <p:cNvSpPr>
              <a:spLocks noChangeArrowheads="1"/>
            </p:cNvSpPr>
            <p:nvPr/>
          </p:nvSpPr>
          <p:spPr bwMode="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0" name="Oval 24"/>
            <p:cNvSpPr>
              <a:spLocks noChangeArrowheads="1"/>
            </p:cNvSpPr>
            <p:nvPr/>
          </p:nvSpPr>
          <p:spPr bwMode="gray">
            <a:xfrm>
              <a:off x="3933"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grpSp>
        <p:nvGrpSpPr>
          <p:cNvPr id="81" name="Group 25"/>
          <p:cNvGrpSpPr>
            <a:grpSpLocks/>
          </p:cNvGrpSpPr>
          <p:nvPr/>
        </p:nvGrpSpPr>
        <p:grpSpPr bwMode="auto">
          <a:xfrm>
            <a:off x="7023962" y="5051770"/>
            <a:ext cx="360363" cy="360362"/>
            <a:chOff x="3515" y="3521"/>
            <a:chExt cx="227" cy="227"/>
          </a:xfrm>
        </p:grpSpPr>
        <p:sp>
          <p:nvSpPr>
            <p:cNvPr id="82" name="Oval 26"/>
            <p:cNvSpPr>
              <a:spLocks noChangeArrowheads="1"/>
            </p:cNvSpPr>
            <p:nvPr/>
          </p:nvSpPr>
          <p:spPr bwMode="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3" name="Oval 27"/>
            <p:cNvSpPr>
              <a:spLocks noChangeArrowheads="1"/>
            </p:cNvSpPr>
            <p:nvPr/>
          </p:nvSpPr>
          <p:spPr bwMode="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sp>
        <p:nvSpPr>
          <p:cNvPr id="84" name="Oval 28"/>
          <p:cNvSpPr>
            <a:spLocks noChangeArrowheads="1"/>
          </p:cNvSpPr>
          <p:nvPr/>
        </p:nvSpPr>
        <p:spPr bwMode="gray">
          <a:xfrm>
            <a:off x="5314225" y="2689570"/>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85" name="Oval 29"/>
          <p:cNvSpPr>
            <a:spLocks noChangeArrowheads="1"/>
          </p:cNvSpPr>
          <p:nvPr/>
        </p:nvSpPr>
        <p:spPr bwMode="gray">
          <a:xfrm>
            <a:off x="5307875" y="2673695"/>
            <a:ext cx="1944687" cy="1944687"/>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86" name="Oval 30"/>
          <p:cNvSpPr>
            <a:spLocks noChangeArrowheads="1"/>
          </p:cNvSpPr>
          <p:nvPr/>
        </p:nvSpPr>
        <p:spPr bwMode="gray">
          <a:xfrm>
            <a:off x="5441225" y="2816570"/>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87" name="Oval 31"/>
          <p:cNvSpPr>
            <a:spLocks noChangeArrowheads="1"/>
          </p:cNvSpPr>
          <p:nvPr/>
        </p:nvSpPr>
        <p:spPr bwMode="gray">
          <a:xfrm>
            <a:off x="5423762" y="2789582"/>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grpSp>
        <p:nvGrpSpPr>
          <p:cNvPr id="88" name="Group 44"/>
          <p:cNvGrpSpPr>
            <a:grpSpLocks/>
          </p:cNvGrpSpPr>
          <p:nvPr/>
        </p:nvGrpSpPr>
        <p:grpSpPr bwMode="auto">
          <a:xfrm>
            <a:off x="5525362" y="2900707"/>
            <a:ext cx="1522413" cy="1522413"/>
            <a:chOff x="2416" y="1798"/>
            <a:chExt cx="959" cy="959"/>
          </a:xfrm>
          <a:blipFill>
            <a:blip r:embed="rId4"/>
            <a:stretch>
              <a:fillRect/>
            </a:stretch>
          </a:blipFill>
        </p:grpSpPr>
        <p:sp>
          <p:nvSpPr>
            <p:cNvPr id="89" name="Oval 32"/>
            <p:cNvSpPr>
              <a:spLocks noChangeArrowheads="1"/>
            </p:cNvSpPr>
            <p:nvPr/>
          </p:nvSpPr>
          <p:spPr bwMode="gray">
            <a:xfrm>
              <a:off x="2416" y="1798"/>
              <a:ext cx="959" cy="959"/>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sp>
          <p:nvSpPr>
            <p:cNvPr id="90" name="Oval 33"/>
            <p:cNvSpPr>
              <a:spLocks noChangeArrowheads="1"/>
            </p:cNvSpPr>
            <p:nvPr/>
          </p:nvSpPr>
          <p:spPr bwMode="gray">
            <a:xfrm>
              <a:off x="2430" y="1810"/>
              <a:ext cx="927" cy="928"/>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91" name="Oval 34"/>
            <p:cNvSpPr>
              <a:spLocks noChangeArrowheads="1"/>
            </p:cNvSpPr>
            <p:nvPr/>
          </p:nvSpPr>
          <p:spPr bwMode="gray">
            <a:xfrm>
              <a:off x="2441" y="1984"/>
              <a:ext cx="867" cy="736"/>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92" name="Oval 35"/>
            <p:cNvSpPr>
              <a:spLocks noChangeArrowheads="1"/>
            </p:cNvSpPr>
            <p:nvPr/>
          </p:nvSpPr>
          <p:spPr bwMode="gray">
            <a:xfrm>
              <a:off x="2451" y="1825"/>
              <a:ext cx="861" cy="845"/>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grpSp>
      <p:sp>
        <p:nvSpPr>
          <p:cNvPr id="93" name="Text Box 38"/>
          <p:cNvSpPr txBox="1">
            <a:spLocks noChangeArrowheads="1"/>
          </p:cNvSpPr>
          <p:nvPr/>
        </p:nvSpPr>
        <p:spPr bwMode="auto">
          <a:xfrm>
            <a:off x="7404962" y="1722782"/>
            <a:ext cx="43024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800" b="1">
                <a:solidFill>
                  <a:srgbClr val="00B0F0"/>
                </a:solidFill>
                <a:latin typeface="+mj-lt"/>
              </a:rPr>
              <a:t>Tự tạo thu nhập</a:t>
            </a:r>
            <a:endParaRPr lang="en-US" sz="2800" b="1">
              <a:solidFill>
                <a:srgbClr val="00B0F0"/>
              </a:solidFill>
              <a:latin typeface="+mj-lt"/>
            </a:endParaRPr>
          </a:p>
        </p:txBody>
      </p:sp>
      <p:sp>
        <p:nvSpPr>
          <p:cNvPr id="94" name="Text Box 39"/>
          <p:cNvSpPr txBox="1">
            <a:spLocks noChangeArrowheads="1"/>
          </p:cNvSpPr>
          <p:nvPr/>
        </p:nvSpPr>
        <p:spPr bwMode="auto">
          <a:xfrm>
            <a:off x="1089236" y="1626062"/>
            <a:ext cx="40514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r"/>
            <a:r>
              <a:rPr lang="vi-VN" sz="2800" b="1">
                <a:solidFill>
                  <a:srgbClr val="002060"/>
                </a:solidFill>
                <a:latin typeface="+mj-lt"/>
              </a:rPr>
              <a:t>Giảm chi tiêu</a:t>
            </a:r>
            <a:endParaRPr lang="en-US" sz="2800" b="1">
              <a:solidFill>
                <a:srgbClr val="002060"/>
              </a:solidFill>
              <a:latin typeface="+mj-lt"/>
            </a:endParaRPr>
          </a:p>
        </p:txBody>
      </p:sp>
      <p:sp>
        <p:nvSpPr>
          <p:cNvPr id="95" name="Text Box 40"/>
          <p:cNvSpPr txBox="1">
            <a:spLocks noChangeArrowheads="1"/>
          </p:cNvSpPr>
          <p:nvPr/>
        </p:nvSpPr>
        <p:spPr bwMode="auto">
          <a:xfrm>
            <a:off x="8319362" y="3156074"/>
            <a:ext cx="17411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800" b="1">
                <a:solidFill>
                  <a:schemeClr val="bg2">
                    <a:lumMod val="10000"/>
                  </a:schemeClr>
                </a:solidFill>
                <a:latin typeface="+mj-lt"/>
              </a:rPr>
              <a:t>Tham gia </a:t>
            </a:r>
            <a:endParaRPr lang="en-US" sz="2800" b="1">
              <a:solidFill>
                <a:schemeClr val="bg2">
                  <a:lumMod val="10000"/>
                </a:schemeClr>
              </a:solidFill>
              <a:latin typeface="+mj-lt"/>
            </a:endParaRPr>
          </a:p>
          <a:p>
            <a:r>
              <a:rPr lang="vi-VN" sz="2800" b="1">
                <a:solidFill>
                  <a:schemeClr val="bg2">
                    <a:lumMod val="10000"/>
                  </a:schemeClr>
                </a:solidFill>
                <a:latin typeface="+mj-lt"/>
              </a:rPr>
              <a:t>lao động</a:t>
            </a:r>
            <a:endParaRPr lang="en-US" sz="2800" b="1">
              <a:solidFill>
                <a:schemeClr val="bg2">
                  <a:lumMod val="10000"/>
                </a:schemeClr>
              </a:solidFill>
              <a:latin typeface="+mj-lt"/>
            </a:endParaRPr>
          </a:p>
        </p:txBody>
      </p:sp>
      <p:sp>
        <p:nvSpPr>
          <p:cNvPr id="96" name="Text Box 41"/>
          <p:cNvSpPr txBox="1">
            <a:spLocks noChangeArrowheads="1"/>
          </p:cNvSpPr>
          <p:nvPr/>
        </p:nvSpPr>
        <p:spPr bwMode="auto">
          <a:xfrm>
            <a:off x="7384325" y="5054721"/>
            <a:ext cx="51930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800" b="1">
                <a:solidFill>
                  <a:srgbClr val="7030A0"/>
                </a:solidFill>
                <a:latin typeface="+mj-lt"/>
              </a:rPr>
              <a:t>Mua sắm phù hợp</a:t>
            </a:r>
            <a:endParaRPr lang="en-US" sz="2800" b="1">
              <a:solidFill>
                <a:srgbClr val="7030A0"/>
              </a:solidFill>
              <a:latin typeface="+mj-lt"/>
            </a:endParaRPr>
          </a:p>
        </p:txBody>
      </p:sp>
      <p:sp>
        <p:nvSpPr>
          <p:cNvPr id="97" name="Text Box 42"/>
          <p:cNvSpPr txBox="1">
            <a:spLocks noChangeArrowheads="1"/>
          </p:cNvSpPr>
          <p:nvPr/>
        </p:nvSpPr>
        <p:spPr bwMode="auto">
          <a:xfrm>
            <a:off x="445295" y="3375762"/>
            <a:ext cx="37168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r"/>
            <a:r>
              <a:rPr lang="vi-VN" sz="2800" b="1">
                <a:solidFill>
                  <a:srgbClr val="C00000"/>
                </a:solidFill>
                <a:latin typeface="+mj-lt"/>
              </a:rPr>
              <a:t>Tiết kiệm</a:t>
            </a:r>
            <a:endParaRPr lang="en-US" sz="2800" b="1">
              <a:solidFill>
                <a:srgbClr val="C00000"/>
              </a:solidFill>
              <a:latin typeface="+mj-lt"/>
            </a:endParaRPr>
          </a:p>
        </p:txBody>
      </p:sp>
      <p:sp>
        <p:nvSpPr>
          <p:cNvPr id="98" name="Text Box 43"/>
          <p:cNvSpPr txBox="1">
            <a:spLocks noChangeArrowheads="1"/>
          </p:cNvSpPr>
          <p:nvPr/>
        </p:nvSpPr>
        <p:spPr bwMode="auto">
          <a:xfrm>
            <a:off x="791580" y="4996665"/>
            <a:ext cx="4204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r"/>
            <a:r>
              <a:rPr lang="vi-VN" sz="2800" b="1">
                <a:solidFill>
                  <a:schemeClr val="accent4">
                    <a:lumMod val="50000"/>
                  </a:schemeClr>
                </a:solidFill>
                <a:latin typeface="+mj-lt"/>
              </a:rPr>
              <a:t>Hạn chế</a:t>
            </a:r>
            <a:endParaRPr lang="en-US" sz="2800" b="1">
              <a:solidFill>
                <a:schemeClr val="accent4">
                  <a:lumMod val="50000"/>
                </a:schemeClr>
              </a:solidFill>
              <a:latin typeface="+mj-lt"/>
            </a:endParaRPr>
          </a:p>
        </p:txBody>
      </p:sp>
      <p:sp>
        <p:nvSpPr>
          <p:cNvPr id="99" name="Text Box 38"/>
          <p:cNvSpPr txBox="1">
            <a:spLocks noChangeArrowheads="1"/>
          </p:cNvSpPr>
          <p:nvPr/>
        </p:nvSpPr>
        <p:spPr bwMode="auto">
          <a:xfrm>
            <a:off x="5720622" y="3137926"/>
            <a:ext cx="1133652" cy="1077218"/>
          </a:xfrm>
          <a:prstGeom prst="rect">
            <a:avLst/>
          </a:prstGeom>
          <a:solidFill>
            <a:srgbClr val="FF0000"/>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b="1">
                <a:solidFill>
                  <a:schemeClr val="bg1"/>
                </a:solidFill>
                <a:latin typeface="Times New Roman" pitchFamily="18" charset="0"/>
                <a:cs typeface="Times New Roman" pitchFamily="18" charset="0"/>
              </a:rPr>
              <a:t>GỢI </a:t>
            </a:r>
          </a:p>
          <a:p>
            <a:pPr algn="ctr"/>
            <a:r>
              <a:rPr lang="en-US" b="1">
                <a:solidFill>
                  <a:schemeClr val="bg1"/>
                </a:solidFill>
                <a:latin typeface="Times New Roman" pitchFamily="18" charset="0"/>
                <a:cs typeface="Times New Roman" pitchFamily="18" charset="0"/>
              </a:rPr>
              <a:t>Ý</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9461" y="4704820"/>
            <a:ext cx="1514179" cy="157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0544" y="2769514"/>
            <a:ext cx="1266675" cy="136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6237" y="1364869"/>
            <a:ext cx="1629180" cy="110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432" y="1044920"/>
            <a:ext cx="15716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236" y="2673695"/>
            <a:ext cx="1475297" cy="153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6884" y="4421025"/>
            <a:ext cx="1718712" cy="177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425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wipe(down)">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anim calcmode="lin" valueType="num">
                                      <p:cBhvr>
                                        <p:cTn id="18" dur="1000" fill="hold"/>
                                        <p:tgtEl>
                                          <p:spTgt spid="97"/>
                                        </p:tgtEl>
                                        <p:attrNameLst>
                                          <p:attrName>ppt_x</p:attrName>
                                        </p:attrNameLst>
                                      </p:cBhvr>
                                      <p:tavLst>
                                        <p:tav tm="0">
                                          <p:val>
                                            <p:strVal val="#ppt_x"/>
                                          </p:val>
                                        </p:tav>
                                        <p:tav tm="100000">
                                          <p:val>
                                            <p:strVal val="#ppt_x"/>
                                          </p:val>
                                        </p:tav>
                                      </p:tavLst>
                                    </p:anim>
                                    <p:anim calcmode="lin" valueType="num">
                                      <p:cBhvr>
                                        <p:cTn id="1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additive="base">
                                        <p:cTn id="24" dur="500" fill="hold"/>
                                        <p:tgtEl>
                                          <p:spTgt spid="98"/>
                                        </p:tgtEl>
                                        <p:attrNameLst>
                                          <p:attrName>ppt_x</p:attrName>
                                        </p:attrNameLst>
                                      </p:cBhvr>
                                      <p:tavLst>
                                        <p:tav tm="0">
                                          <p:val>
                                            <p:strVal val="#ppt_x"/>
                                          </p:val>
                                        </p:tav>
                                        <p:tav tm="100000">
                                          <p:val>
                                            <p:strVal val="#ppt_x"/>
                                          </p:val>
                                        </p:tav>
                                      </p:tavLst>
                                    </p:anim>
                                    <p:anim calcmode="lin" valueType="num">
                                      <p:cBhvr additive="base">
                                        <p:cTn id="25"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barn(inVertical)">
                                      <p:cBhvr>
                                        <p:cTn id="30" dur="500"/>
                                        <p:tgtEl>
                                          <p:spTgt spid="9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circle(in)">
                                      <p:cBhvr>
                                        <p:cTn id="3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832513" y="721421"/>
            <a:ext cx="11359486" cy="1271152"/>
          </a:xfrm>
          <a:prstGeom prst="rect">
            <a:avLst/>
          </a:prstGeom>
        </p:spPr>
      </p:pic>
      <p:sp>
        <p:nvSpPr>
          <p:cNvPr id="3" name="TextBox 2">
            <a:extLst>
              <a:ext uri="{FF2B5EF4-FFF2-40B4-BE49-F238E27FC236}">
                <a16:creationId xmlns:a16="http://schemas.microsoft.com/office/drawing/2014/main" id="{23E28E47-60F9-423C-B866-1FA8E553999F}"/>
              </a:ext>
            </a:extLst>
          </p:cNvPr>
          <p:cNvSpPr txBox="1"/>
          <p:nvPr/>
        </p:nvSpPr>
        <p:spPr>
          <a:xfrm>
            <a:off x="1146412" y="823303"/>
            <a:ext cx="10372297" cy="984885"/>
          </a:xfrm>
          <a:prstGeom prst="rect">
            <a:avLst/>
          </a:prstGeom>
          <a:noFill/>
        </p:spPr>
        <p:txBody>
          <a:bodyPr wrap="square" rtlCol="0">
            <a:spAutoFit/>
          </a:bodyPr>
          <a:lstStyle/>
          <a:p>
            <a:pPr lvl="0" algn="ctr">
              <a:defRPr/>
            </a:pPr>
            <a:r>
              <a:rPr lang="vi-VN" sz="2900" b="1">
                <a:solidFill>
                  <a:srgbClr val="FF0000"/>
                </a:solidFill>
                <a:latin typeface="Times New Roman" pitchFamily="18" charset="0"/>
                <a:cs typeface="Times New Roman" pitchFamily="18" charset="0"/>
              </a:rPr>
              <a:t>Những việc làm để đóng góp vào việc thực hiện kế hoạch chi tiêu của gia đình</a:t>
            </a:r>
            <a:endParaRPr kumimoji="0" lang="x-none" sz="29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 – HOẠT ĐỘNG 2</a:t>
            </a:r>
            <a:endParaRPr lang="en-US" sz="2600" b="1" dirty="0">
              <a:solidFill>
                <a:srgbClr val="0000CC"/>
              </a:solidFill>
              <a:latin typeface="Times New Roman" pitchFamily="18" charset="0"/>
              <a:cs typeface="Times New Roman" pitchFamily="18" charset="0"/>
            </a:endParaRPr>
          </a:p>
        </p:txBody>
      </p:sp>
      <p:grpSp>
        <p:nvGrpSpPr>
          <p:cNvPr id="23" name="Group 22"/>
          <p:cNvGrpSpPr/>
          <p:nvPr/>
        </p:nvGrpSpPr>
        <p:grpSpPr>
          <a:xfrm>
            <a:off x="726862" y="2218535"/>
            <a:ext cx="2621697" cy="2614348"/>
            <a:chOff x="461676" y="1436293"/>
            <a:chExt cx="2958196" cy="2863649"/>
          </a:xfrm>
        </p:grpSpPr>
        <p:sp>
          <p:nvSpPr>
            <p:cNvPr id="24" name="Rectangle 23"/>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5" name="Group 24"/>
            <p:cNvGrpSpPr/>
            <p:nvPr/>
          </p:nvGrpSpPr>
          <p:grpSpPr>
            <a:xfrm>
              <a:off x="461676" y="1652317"/>
              <a:ext cx="2769645" cy="2647625"/>
              <a:chOff x="461676" y="1652317"/>
              <a:chExt cx="2769645" cy="2647625"/>
            </a:xfrm>
          </p:grpSpPr>
          <p:sp>
            <p:nvSpPr>
              <p:cNvPr id="26" name="Rectangle 2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27" name="Rectangle 26"/>
              <p:cNvSpPr/>
              <p:nvPr/>
            </p:nvSpPr>
            <p:spPr>
              <a:xfrm>
                <a:off x="535353" y="1729730"/>
                <a:ext cx="2622290" cy="707964"/>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28" name="Rectangle 27"/>
          <p:cNvSpPr/>
          <p:nvPr/>
        </p:nvSpPr>
        <p:spPr>
          <a:xfrm>
            <a:off x="669617" y="2654822"/>
            <a:ext cx="2569081" cy="1569660"/>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Hạn chế ăn uống ở ngoài, ăn sáng ở nhà và nấu cơm gia đình</a:t>
            </a:r>
            <a:endParaRPr lang="en-US" sz="2400" b="1">
              <a:solidFill>
                <a:srgbClr val="002060"/>
              </a:solidFill>
              <a:latin typeface="Times New Roman" pitchFamily="18" charset="0"/>
              <a:cs typeface="Times New Roman" pitchFamily="18" charset="0"/>
            </a:endParaRPr>
          </a:p>
        </p:txBody>
      </p:sp>
      <p:grpSp>
        <p:nvGrpSpPr>
          <p:cNvPr id="29" name="Group 28"/>
          <p:cNvGrpSpPr/>
          <p:nvPr/>
        </p:nvGrpSpPr>
        <p:grpSpPr>
          <a:xfrm>
            <a:off x="3634464" y="2218535"/>
            <a:ext cx="2621697" cy="2614348"/>
            <a:chOff x="461676" y="1436293"/>
            <a:chExt cx="2958196" cy="2863649"/>
          </a:xfrm>
        </p:grpSpPr>
        <p:sp>
          <p:nvSpPr>
            <p:cNvPr id="30" name="Rectangle 29"/>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1" name="Group 30"/>
            <p:cNvGrpSpPr/>
            <p:nvPr/>
          </p:nvGrpSpPr>
          <p:grpSpPr>
            <a:xfrm>
              <a:off x="461676" y="1652317"/>
              <a:ext cx="2769645" cy="2647625"/>
              <a:chOff x="461676" y="1652317"/>
              <a:chExt cx="2769645" cy="2647625"/>
            </a:xfrm>
          </p:grpSpPr>
          <p:sp>
            <p:nvSpPr>
              <p:cNvPr id="32" name="Rectangle 31"/>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33" name="Rectangle 32"/>
              <p:cNvSpPr/>
              <p:nvPr/>
            </p:nvSpPr>
            <p:spPr>
              <a:xfrm>
                <a:off x="535353" y="1729730"/>
                <a:ext cx="2622290" cy="707964"/>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34" name="Rectangle 33"/>
          <p:cNvSpPr/>
          <p:nvPr/>
        </p:nvSpPr>
        <p:spPr>
          <a:xfrm>
            <a:off x="3602203" y="2379056"/>
            <a:ext cx="2559425" cy="2308324"/>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Tham gia các hoạt động lao động phù hợp lứa tuổi để kiếm được một khoản thu nhập cá nhân</a:t>
            </a:r>
            <a:endParaRPr lang="en-US" sz="2400" b="1">
              <a:solidFill>
                <a:srgbClr val="002060"/>
              </a:solidFill>
              <a:latin typeface="Times New Roman" pitchFamily="18" charset="0"/>
              <a:cs typeface="Times New Roman" pitchFamily="18" charset="0"/>
            </a:endParaRPr>
          </a:p>
        </p:txBody>
      </p:sp>
      <p:grpSp>
        <p:nvGrpSpPr>
          <p:cNvPr id="35" name="Group 34"/>
          <p:cNvGrpSpPr/>
          <p:nvPr/>
        </p:nvGrpSpPr>
        <p:grpSpPr>
          <a:xfrm>
            <a:off x="6567630" y="2218535"/>
            <a:ext cx="2621697" cy="2614348"/>
            <a:chOff x="461676" y="1436293"/>
            <a:chExt cx="2958196" cy="2863649"/>
          </a:xfrm>
        </p:grpSpPr>
        <p:sp>
          <p:nvSpPr>
            <p:cNvPr id="36" name="Rectangle 35"/>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7" name="Group 36"/>
            <p:cNvGrpSpPr/>
            <p:nvPr/>
          </p:nvGrpSpPr>
          <p:grpSpPr>
            <a:xfrm>
              <a:off x="461676" y="1652317"/>
              <a:ext cx="2769645" cy="2647625"/>
              <a:chOff x="461676" y="1652317"/>
              <a:chExt cx="2769645" cy="2647625"/>
            </a:xfrm>
          </p:grpSpPr>
          <p:sp>
            <p:nvSpPr>
              <p:cNvPr id="38" name="Rectangle 37"/>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39" name="Rectangle 38"/>
              <p:cNvSpPr/>
              <p:nvPr/>
            </p:nvSpPr>
            <p:spPr>
              <a:xfrm>
                <a:off x="535353" y="1729730"/>
                <a:ext cx="2622290" cy="707964"/>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grpSp>
        <p:nvGrpSpPr>
          <p:cNvPr id="40" name="Group 39"/>
          <p:cNvGrpSpPr/>
          <p:nvPr/>
        </p:nvGrpSpPr>
        <p:grpSpPr>
          <a:xfrm>
            <a:off x="512273" y="5117911"/>
            <a:ext cx="5657978" cy="1337726"/>
            <a:chOff x="535353" y="1436293"/>
            <a:chExt cx="2884519" cy="2863649"/>
          </a:xfrm>
        </p:grpSpPr>
        <p:sp>
          <p:nvSpPr>
            <p:cNvPr id="41" name="Rectangle 40"/>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2" name="Group 41"/>
            <p:cNvGrpSpPr/>
            <p:nvPr/>
          </p:nvGrpSpPr>
          <p:grpSpPr>
            <a:xfrm>
              <a:off x="535353" y="1652317"/>
              <a:ext cx="2786293" cy="2647625"/>
              <a:chOff x="535353" y="1652317"/>
              <a:chExt cx="2786293" cy="2647625"/>
            </a:xfrm>
          </p:grpSpPr>
          <p:sp>
            <p:nvSpPr>
              <p:cNvPr id="43" name="Rectangle 42"/>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44" name="Rectangle 43"/>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45" name="Rectangle 44"/>
          <p:cNvSpPr/>
          <p:nvPr/>
        </p:nvSpPr>
        <p:spPr>
          <a:xfrm>
            <a:off x="430385" y="5547302"/>
            <a:ext cx="5657978" cy="461665"/>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Tiết kiệm điện, nước khi sử dụng</a:t>
            </a:r>
            <a:endParaRPr lang="en-US" sz="2400" b="1">
              <a:solidFill>
                <a:srgbClr val="002060"/>
              </a:solidFill>
              <a:latin typeface="Times New Roman" pitchFamily="18" charset="0"/>
              <a:cs typeface="Times New Roman" pitchFamily="18" charset="0"/>
            </a:endParaRPr>
          </a:p>
        </p:txBody>
      </p:sp>
      <p:grpSp>
        <p:nvGrpSpPr>
          <p:cNvPr id="46" name="Group 45"/>
          <p:cNvGrpSpPr/>
          <p:nvPr/>
        </p:nvGrpSpPr>
        <p:grpSpPr>
          <a:xfrm flipH="1">
            <a:off x="6352472" y="5142910"/>
            <a:ext cx="5714143" cy="1337726"/>
            <a:chOff x="535353" y="1436293"/>
            <a:chExt cx="2884519" cy="2863649"/>
          </a:xfrm>
        </p:grpSpPr>
        <p:sp>
          <p:nvSpPr>
            <p:cNvPr id="47" name="Rectangle 46"/>
            <p:cNvSpPr/>
            <p:nvPr/>
          </p:nvSpPr>
          <p:spPr>
            <a:xfrm>
              <a:off x="609031" y="1436293"/>
              <a:ext cx="2810841" cy="2719633"/>
            </a:xfrm>
            <a:prstGeom prst="rect">
              <a:avLst/>
            </a:prstGeom>
            <a:solidFill>
              <a:schemeClr val="accent4">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8" name="Group 47"/>
            <p:cNvGrpSpPr/>
            <p:nvPr/>
          </p:nvGrpSpPr>
          <p:grpSpPr>
            <a:xfrm>
              <a:off x="535353" y="1652317"/>
              <a:ext cx="2798969" cy="2647625"/>
              <a:chOff x="535353" y="1652317"/>
              <a:chExt cx="2798969" cy="2647625"/>
            </a:xfrm>
          </p:grpSpPr>
          <p:sp>
            <p:nvSpPr>
              <p:cNvPr id="49" name="Rectangle 48"/>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50" name="Rectangle 49"/>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51" name="Rectangle 50"/>
          <p:cNvSpPr/>
          <p:nvPr/>
        </p:nvSpPr>
        <p:spPr>
          <a:xfrm>
            <a:off x="6612938" y="5421732"/>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Thực hiện thói quen tiết kiệm tiền, bỏ heo đất</a:t>
            </a:r>
            <a:endParaRPr lang="en-US" sz="2400" b="1">
              <a:solidFill>
                <a:srgbClr val="002060"/>
              </a:solidFill>
              <a:latin typeface="Times New Roman" pitchFamily="18" charset="0"/>
              <a:cs typeface="Times New Roman" pitchFamily="18" charset="0"/>
            </a:endParaRPr>
          </a:p>
        </p:txBody>
      </p:sp>
      <p:sp>
        <p:nvSpPr>
          <p:cNvPr id="52" name="Rectangle 51"/>
          <p:cNvSpPr/>
          <p:nvPr/>
        </p:nvSpPr>
        <p:spPr>
          <a:xfrm>
            <a:off x="6567630" y="2475527"/>
            <a:ext cx="2478196" cy="2308324"/>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Trước khi muốn mua gì đó, cần phải xem xét xem đồ dùng đó có cần thiết hay không</a:t>
            </a:r>
            <a:endParaRPr lang="en-US" sz="2400" b="1">
              <a:solidFill>
                <a:srgbClr val="002060"/>
              </a:solidFill>
              <a:latin typeface="Times New Roman" pitchFamily="18" charset="0"/>
              <a:cs typeface="Times New Roman" pitchFamily="18" charset="0"/>
            </a:endParaRPr>
          </a:p>
        </p:txBody>
      </p:sp>
      <p:grpSp>
        <p:nvGrpSpPr>
          <p:cNvPr id="53" name="Group 52"/>
          <p:cNvGrpSpPr/>
          <p:nvPr/>
        </p:nvGrpSpPr>
        <p:grpSpPr>
          <a:xfrm>
            <a:off x="9424153" y="2242436"/>
            <a:ext cx="2621697" cy="2614348"/>
            <a:chOff x="461676" y="1436293"/>
            <a:chExt cx="2958196" cy="2863649"/>
          </a:xfrm>
        </p:grpSpPr>
        <p:sp>
          <p:nvSpPr>
            <p:cNvPr id="54" name="Rectangle 53"/>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55" name="Group 54"/>
            <p:cNvGrpSpPr/>
            <p:nvPr/>
          </p:nvGrpSpPr>
          <p:grpSpPr>
            <a:xfrm>
              <a:off x="461676" y="1652317"/>
              <a:ext cx="2769645" cy="2647625"/>
              <a:chOff x="461676" y="1652317"/>
              <a:chExt cx="2769645" cy="2647625"/>
            </a:xfrm>
          </p:grpSpPr>
          <p:sp>
            <p:nvSpPr>
              <p:cNvPr id="56" name="Rectangle 5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57" name="Rectangle 56"/>
              <p:cNvSpPr/>
              <p:nvPr/>
            </p:nvSpPr>
            <p:spPr>
              <a:xfrm>
                <a:off x="535353" y="1729730"/>
                <a:ext cx="2622290" cy="707964"/>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58" name="Rectangle 57"/>
          <p:cNvSpPr/>
          <p:nvPr/>
        </p:nvSpPr>
        <p:spPr>
          <a:xfrm>
            <a:off x="9366908" y="2620667"/>
            <a:ext cx="2569081" cy="1938992"/>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Không mua và làm quá nhiều đồ ăn để tránh lãng phí tiền bạc và thức ăn</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37593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arn(inVertical)">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fill="hold"/>
                                        <p:tgtEl>
                                          <p:spTgt spid="58"/>
                                        </p:tgtEl>
                                        <p:attrNameLst>
                                          <p:attrName>ppt_x</p:attrName>
                                        </p:attrNameLst>
                                      </p:cBhvr>
                                      <p:tavLst>
                                        <p:tav tm="0">
                                          <p:val>
                                            <p:strVal val="#ppt_x"/>
                                          </p:val>
                                        </p:tav>
                                        <p:tav tm="100000">
                                          <p:val>
                                            <p:strVal val="#ppt_x"/>
                                          </p:val>
                                        </p:tav>
                                      </p:tavLst>
                                    </p:anim>
                                    <p:anim calcmode="lin" valueType="num">
                                      <p:cBhvr additive="base">
                                        <p:cTn id="5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45" grpId="0"/>
      <p:bldP spid="51" grpId="0"/>
      <p:bldP spid="52"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8" name="TextBox 7">
            <a:extLst>
              <a:ext uri="{FF2B5EF4-FFF2-40B4-BE49-F238E27FC236}">
                <a16:creationId xmlns:a16="http://schemas.microsoft.com/office/drawing/2014/main"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Rectangle 8"/>
          <p:cNvSpPr/>
          <p:nvPr/>
        </p:nvSpPr>
        <p:spPr>
          <a:xfrm>
            <a:off x="832516" y="1703528"/>
            <a:ext cx="9982327" cy="196830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10" name="Diamond 9"/>
          <p:cNvSpPr/>
          <p:nvPr/>
        </p:nvSpPr>
        <p:spPr>
          <a:xfrm>
            <a:off x="10276013" y="1703528"/>
            <a:ext cx="1077660" cy="1968301"/>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Times New Roman" pitchFamily="18" charset="0"/>
              <a:cs typeface="Times New Roman" pitchFamily="18" charset="0"/>
            </a:endParaRPr>
          </a:p>
        </p:txBody>
      </p:sp>
      <p:sp>
        <p:nvSpPr>
          <p:cNvPr id="11" name="TextBox 10"/>
          <p:cNvSpPr txBox="1"/>
          <p:nvPr/>
        </p:nvSpPr>
        <p:spPr>
          <a:xfrm>
            <a:off x="10517860" y="2226547"/>
            <a:ext cx="576982" cy="707886"/>
          </a:xfrm>
          <a:prstGeom prst="rect">
            <a:avLst/>
          </a:prstGeom>
          <a:noFill/>
        </p:spPr>
        <p:txBody>
          <a:bodyPr wrap="square" rtlCol="0">
            <a:spAutoFit/>
          </a:bodyPr>
          <a:lstStyle/>
          <a:p>
            <a:pPr algn="ctr"/>
            <a:r>
              <a:rPr lang="en-US" sz="4000" b="1" dirty="0">
                <a:solidFill>
                  <a:srgbClr val="336699"/>
                </a:solidFill>
                <a:latin typeface="Times New Roman" pitchFamily="18" charset="0"/>
                <a:cs typeface="Times New Roman" pitchFamily="18" charset="0"/>
              </a:rPr>
              <a:t>1</a:t>
            </a:r>
          </a:p>
        </p:txBody>
      </p:sp>
      <p:sp>
        <p:nvSpPr>
          <p:cNvPr id="12" name="Rectangle 11"/>
          <p:cNvSpPr/>
          <p:nvPr/>
        </p:nvSpPr>
        <p:spPr>
          <a:xfrm>
            <a:off x="1050226" y="4137383"/>
            <a:ext cx="10521157" cy="176993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13" name="Rectangle 12"/>
          <p:cNvSpPr/>
          <p:nvPr/>
        </p:nvSpPr>
        <p:spPr>
          <a:xfrm>
            <a:off x="1498505" y="4437572"/>
            <a:ext cx="9898744" cy="1169551"/>
          </a:xfrm>
          <a:prstGeom prst="rect">
            <a:avLst/>
          </a:prstGeom>
        </p:spPr>
        <p:txBody>
          <a:bodyPr wrap="square">
            <a:spAutoFit/>
          </a:bodyPr>
          <a:lstStyle/>
          <a:p>
            <a:pPr algn="ctr"/>
            <a:r>
              <a:rPr lang="vi-VN" sz="3500">
                <a:solidFill>
                  <a:srgbClr val="002060"/>
                </a:solidFill>
                <a:latin typeface="Times New Roman" pitchFamily="18" charset="0"/>
                <a:cs typeface="Times New Roman" pitchFamily="18" charset="0"/>
              </a:rPr>
              <a:t>Kế hoạch chi tiêu cá nhân góp phần tích cực trong việc thực hiện kế hoạch chi tiêu gia đình nói chung</a:t>
            </a:r>
            <a:endParaRPr lang="en-US" sz="3500" i="1">
              <a:solidFill>
                <a:srgbClr val="002060"/>
              </a:solidFill>
              <a:latin typeface="Times New Roman" pitchFamily="18" charset="0"/>
              <a:cs typeface="Times New Roman" pitchFamily="18" charset="0"/>
            </a:endParaRPr>
          </a:p>
        </p:txBody>
      </p:sp>
      <p:sp>
        <p:nvSpPr>
          <p:cNvPr id="14" name="Diamond 13"/>
          <p:cNvSpPr/>
          <p:nvPr/>
        </p:nvSpPr>
        <p:spPr>
          <a:xfrm>
            <a:off x="485055" y="4173242"/>
            <a:ext cx="1077660" cy="1734072"/>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Times New Roman" pitchFamily="18" charset="0"/>
              <a:cs typeface="Times New Roman" pitchFamily="18" charset="0"/>
            </a:endParaRPr>
          </a:p>
        </p:txBody>
      </p:sp>
      <p:sp>
        <p:nvSpPr>
          <p:cNvPr id="15" name="TextBox 14"/>
          <p:cNvSpPr txBox="1"/>
          <p:nvPr/>
        </p:nvSpPr>
        <p:spPr>
          <a:xfrm>
            <a:off x="734519" y="4686335"/>
            <a:ext cx="576982" cy="707886"/>
          </a:xfrm>
          <a:prstGeom prst="rect">
            <a:avLst/>
          </a:prstGeom>
          <a:noFill/>
        </p:spPr>
        <p:txBody>
          <a:bodyPr wrap="square" rtlCol="0">
            <a:spAutoFit/>
          </a:bodyPr>
          <a:lstStyle/>
          <a:p>
            <a:pPr algn="ctr"/>
            <a:r>
              <a:rPr lang="en-US" sz="4000" b="1" dirty="0">
                <a:solidFill>
                  <a:srgbClr val="336699"/>
                </a:solidFill>
                <a:latin typeface="Times New Roman" pitchFamily="18" charset="0"/>
                <a:cs typeface="Times New Roman" pitchFamily="18" charset="0"/>
              </a:rPr>
              <a:t>2</a:t>
            </a:r>
          </a:p>
        </p:txBody>
      </p:sp>
      <p:sp>
        <p:nvSpPr>
          <p:cNvPr id="16" name="Rectangle 15"/>
          <p:cNvSpPr/>
          <p:nvPr/>
        </p:nvSpPr>
        <p:spPr>
          <a:xfrm>
            <a:off x="931818" y="1790893"/>
            <a:ext cx="9213569" cy="1800493"/>
          </a:xfrm>
          <a:prstGeom prst="rect">
            <a:avLst/>
          </a:prstGeom>
        </p:spPr>
        <p:txBody>
          <a:bodyPr wrap="square">
            <a:spAutoFit/>
          </a:bodyPr>
          <a:lstStyle/>
          <a:p>
            <a:pPr algn="ctr"/>
            <a:r>
              <a:rPr lang="vi-VN" sz="3700">
                <a:solidFill>
                  <a:srgbClr val="002060"/>
                </a:solidFill>
                <a:latin typeface="Times New Roman" pitchFamily="18" charset="0"/>
                <a:cs typeface="Times New Roman" pitchFamily="18" charset="0"/>
              </a:rPr>
              <a:t>Kế hoạch chi tiêu cá nhân và gia đình cần phù hợp với điều kiện và hoàn cảnh gia đình, người thân.</a:t>
            </a:r>
            <a:endParaRPr lang="en-US" sz="37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84180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3" grpId="0"/>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36570" y="1892794"/>
            <a:ext cx="7939315" cy="3170099"/>
          </a:xfrm>
          <a:prstGeom prst="rect">
            <a:avLst/>
          </a:prstGeom>
          <a:noFill/>
        </p:spPr>
        <p:txBody>
          <a:bodyPr wrap="square" rtlCol="0">
            <a:spAutoFit/>
          </a:bodyPr>
          <a:lstStyle/>
          <a:p>
            <a:pPr algn="ctr"/>
            <a:r>
              <a:rPr lang="en-US" sz="4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NHIỆM VỤ 2</a:t>
            </a:r>
          </a:p>
          <a:p>
            <a:pPr algn="ctr"/>
            <a:endParaRPr lang="en-US" sz="4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endParaRPr>
          </a:p>
          <a:p>
            <a:pPr algn="ctr"/>
            <a:r>
              <a:rPr lang="vi-VN" sz="4000" b="1">
                <a:solidFill>
                  <a:srgbClr val="1F0ABC"/>
                </a:solidFill>
                <a:latin typeface="Times New Roman" pitchFamily="18" charset="0"/>
                <a:cs typeface="Times New Roman" pitchFamily="18" charset="0"/>
              </a:rPr>
              <a:t>Xây dựng kế hoạch chi tiêu của gia đình phù hợp với thu nhập của các thành viên</a:t>
            </a:r>
            <a:endParaRPr lang="en-US" sz="4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935620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 – HOẠT ĐỘNG 1</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sp>
        <p:nvSpPr>
          <p:cNvPr id="4" name="Rounded Rectangle 3"/>
          <p:cNvSpPr/>
          <p:nvPr/>
        </p:nvSpPr>
        <p:spPr>
          <a:xfrm>
            <a:off x="4612285" y="1509302"/>
            <a:ext cx="7173812" cy="145161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 name="TextBox 4"/>
          <p:cNvSpPr txBox="1"/>
          <p:nvPr/>
        </p:nvSpPr>
        <p:spPr>
          <a:xfrm>
            <a:off x="4735842" y="1753564"/>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Thảo luận và xác định các nguồn thu trong gia đình</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6" name="Rounded Rectangle 5"/>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chẵn</a:t>
            </a:r>
          </a:p>
        </p:txBody>
      </p:sp>
      <p:sp>
        <p:nvSpPr>
          <p:cNvPr id="7" name="Rounded Rectangle 6"/>
          <p:cNvSpPr/>
          <p:nvPr/>
        </p:nvSpPr>
        <p:spPr>
          <a:xfrm>
            <a:off x="4587728" y="4172674"/>
            <a:ext cx="7173812" cy="153144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8" name="TextBox 7"/>
          <p:cNvSpPr txBox="1"/>
          <p:nvPr/>
        </p:nvSpPr>
        <p:spPr>
          <a:xfrm>
            <a:off x="4711285" y="4450294"/>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Thảo luận và xác định các khoản chi trong gia đình</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9" name="Rounded Rectangle 8"/>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lẻ</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44" y="3671405"/>
            <a:ext cx="2997529" cy="23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919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3396343" y="895589"/>
            <a:ext cx="6081486" cy="875367"/>
          </a:xfrm>
          <a:prstGeom prst="rect">
            <a:avLst/>
          </a:prstGeom>
        </p:spPr>
      </p:pic>
      <p:sp>
        <p:nvSpPr>
          <p:cNvPr id="3" name="TextBox 2">
            <a:extLst>
              <a:ext uri="{FF2B5EF4-FFF2-40B4-BE49-F238E27FC236}">
                <a16:creationId xmlns:a16="http://schemas.microsoft.com/office/drawing/2014/main" id="{23E28E47-60F9-423C-B866-1FA8E553999F}"/>
              </a:ext>
            </a:extLst>
          </p:cNvPr>
          <p:cNvSpPr txBox="1"/>
          <p:nvPr/>
        </p:nvSpPr>
        <p:spPr>
          <a:xfrm>
            <a:off x="1146412" y="982957"/>
            <a:ext cx="10372297" cy="538609"/>
          </a:xfrm>
          <a:prstGeom prst="rect">
            <a:avLst/>
          </a:prstGeom>
          <a:noFill/>
        </p:spPr>
        <p:txBody>
          <a:bodyPr wrap="square" rtlCol="0">
            <a:spAutoFit/>
          </a:bodyPr>
          <a:lstStyle/>
          <a:p>
            <a:pPr lvl="0" algn="ctr">
              <a:defRPr/>
            </a:pPr>
            <a:r>
              <a:rPr lang="vi-VN" sz="2900" b="1">
                <a:solidFill>
                  <a:srgbClr val="FF0000"/>
                </a:solidFill>
                <a:latin typeface="Times New Roman" pitchFamily="18" charset="0"/>
                <a:cs typeface="Times New Roman" pitchFamily="18" charset="0"/>
              </a:rPr>
              <a:t>Các nguồn thu trong gia đình</a:t>
            </a:r>
            <a:endParaRPr kumimoji="0" lang="x-none" sz="29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 – HOẠT ĐỘNG 1</a:t>
            </a:r>
            <a:endParaRPr lang="en-US" sz="2600" b="1" dirty="0">
              <a:solidFill>
                <a:srgbClr val="0000CC"/>
              </a:solidFill>
              <a:latin typeface="Times New Roman" pitchFamily="18" charset="0"/>
              <a:cs typeface="Times New Roman" pitchFamily="18" charset="0"/>
            </a:endParaRPr>
          </a:p>
        </p:txBody>
      </p:sp>
      <p:sp>
        <p:nvSpPr>
          <p:cNvPr id="5" name="Rectangle 4"/>
          <p:cNvSpPr/>
          <p:nvPr/>
        </p:nvSpPr>
        <p:spPr>
          <a:xfrm>
            <a:off x="707113" y="2742936"/>
            <a:ext cx="5171173" cy="148072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700" b="1">
                <a:solidFill>
                  <a:srgbClr val="002060"/>
                </a:solidFill>
                <a:latin typeface="Times New Roman" pitchFamily="18" charset="0"/>
                <a:cs typeface="Times New Roman" pitchFamily="18" charset="0"/>
              </a:rPr>
              <a:t>Là các nguồn thu ổn định theo ngày, tuần, tháng, năm với số tiền ít có sự thay đổi</a:t>
            </a:r>
            <a:endParaRPr lang="en-US" sz="2700" b="1">
              <a:solidFill>
                <a:srgbClr val="002060"/>
              </a:solidFill>
              <a:latin typeface="Times New Roman" pitchFamily="18" charset="0"/>
              <a:cs typeface="Times New Roman" pitchFamily="18" charset="0"/>
            </a:endParaRPr>
          </a:p>
        </p:txBody>
      </p:sp>
      <p:sp>
        <p:nvSpPr>
          <p:cNvPr id="8" name="Rounded Rectangle 7"/>
          <p:cNvSpPr/>
          <p:nvPr/>
        </p:nvSpPr>
        <p:spPr>
          <a:xfrm>
            <a:off x="924824" y="1936946"/>
            <a:ext cx="474171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Nguồn thu cố định</a:t>
            </a:r>
          </a:p>
        </p:txBody>
      </p:sp>
      <p:sp>
        <p:nvSpPr>
          <p:cNvPr id="12" name="Rounded Rectangle 11"/>
          <p:cNvSpPr/>
          <p:nvPr/>
        </p:nvSpPr>
        <p:spPr>
          <a:xfrm>
            <a:off x="6654797" y="1936946"/>
            <a:ext cx="474171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Nguồn thu không cố định</a:t>
            </a:r>
          </a:p>
        </p:txBody>
      </p:sp>
      <p:sp>
        <p:nvSpPr>
          <p:cNvPr id="13" name="Rectangle 12"/>
          <p:cNvSpPr/>
          <p:nvPr/>
        </p:nvSpPr>
        <p:spPr>
          <a:xfrm>
            <a:off x="6367557" y="2742935"/>
            <a:ext cx="5171173" cy="148072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700" b="1">
                <a:solidFill>
                  <a:srgbClr val="002060"/>
                </a:solidFill>
                <a:latin typeface="Times New Roman" pitchFamily="18" charset="0"/>
                <a:cs typeface="Times New Roman" pitchFamily="18" charset="0"/>
              </a:rPr>
              <a:t>Là các nguồn thu lúc có lúc không, phụ thuộc nhiều vào yếu tố công việc</a:t>
            </a:r>
            <a:endParaRPr lang="en-US" sz="2700" b="1">
              <a:solidFill>
                <a:srgbClr val="002060"/>
              </a:solidFill>
              <a:latin typeface="Times New Roman" pitchFamily="18" charset="0"/>
              <a:cs typeface="Times New Roman" pitchFamily="18" charset="0"/>
            </a:endParaRPr>
          </a:p>
        </p:txBody>
      </p:sp>
      <p:sp>
        <p:nvSpPr>
          <p:cNvPr id="16" name="Rectangle 15"/>
          <p:cNvSpPr/>
          <p:nvPr/>
        </p:nvSpPr>
        <p:spPr>
          <a:xfrm>
            <a:off x="710095" y="4597766"/>
            <a:ext cx="5171173" cy="148072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700" b="1">
                <a:solidFill>
                  <a:srgbClr val="C00000"/>
                </a:solidFill>
                <a:latin typeface="Times New Roman" pitchFamily="18" charset="0"/>
                <a:cs typeface="Times New Roman" pitchFamily="18" charset="0"/>
              </a:rPr>
              <a:t>VD: tiền lương, tiền lãi gửi ngân hàng, tiền cho thuê nhà (mặt bằng)….</a:t>
            </a:r>
            <a:endParaRPr lang="en-US" sz="2700" b="1">
              <a:solidFill>
                <a:srgbClr val="C00000"/>
              </a:solidFill>
              <a:latin typeface="Times New Roman" pitchFamily="18" charset="0"/>
              <a:cs typeface="Times New Roman" pitchFamily="18" charset="0"/>
            </a:endParaRPr>
          </a:p>
        </p:txBody>
      </p:sp>
      <p:sp>
        <p:nvSpPr>
          <p:cNvPr id="17" name="Rectangle 16"/>
          <p:cNvSpPr/>
          <p:nvPr/>
        </p:nvSpPr>
        <p:spPr>
          <a:xfrm>
            <a:off x="6332560" y="4597766"/>
            <a:ext cx="5171173" cy="148072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700" b="1">
                <a:solidFill>
                  <a:srgbClr val="C00000"/>
                </a:solidFill>
                <a:latin typeface="Times New Roman" pitchFamily="18" charset="0"/>
                <a:cs typeface="Times New Roman" pitchFamily="18" charset="0"/>
              </a:rPr>
              <a:t>VD: tiền thưởng, lợi nhuận kinh doanh, việc làm thêm, tăng ca…</a:t>
            </a:r>
            <a:endParaRPr lang="en-US" sz="27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9300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3396343" y="895589"/>
            <a:ext cx="6081486" cy="875367"/>
          </a:xfrm>
          <a:prstGeom prst="rect">
            <a:avLst/>
          </a:prstGeom>
        </p:spPr>
      </p:pic>
      <p:sp>
        <p:nvSpPr>
          <p:cNvPr id="5" name="TextBox 4">
            <a:extLst>
              <a:ext uri="{FF2B5EF4-FFF2-40B4-BE49-F238E27FC236}">
                <a16:creationId xmlns:a16="http://schemas.microsoft.com/office/drawing/2014/main" id="{23E28E47-60F9-423C-B866-1FA8E553999F}"/>
              </a:ext>
            </a:extLst>
          </p:cNvPr>
          <p:cNvSpPr txBox="1"/>
          <p:nvPr/>
        </p:nvSpPr>
        <p:spPr>
          <a:xfrm>
            <a:off x="1146412" y="982957"/>
            <a:ext cx="10372297" cy="538609"/>
          </a:xfrm>
          <a:prstGeom prst="rect">
            <a:avLst/>
          </a:prstGeom>
          <a:noFill/>
        </p:spPr>
        <p:txBody>
          <a:bodyPr wrap="square" rtlCol="0">
            <a:spAutoFit/>
          </a:bodyPr>
          <a:lstStyle/>
          <a:p>
            <a:pPr lvl="0" algn="ctr">
              <a:defRPr/>
            </a:pPr>
            <a:r>
              <a:rPr lang="vi-VN" sz="2900" b="1">
                <a:solidFill>
                  <a:srgbClr val="FF0000"/>
                </a:solidFill>
                <a:latin typeface="Times New Roman" pitchFamily="18" charset="0"/>
                <a:cs typeface="Times New Roman" pitchFamily="18" charset="0"/>
              </a:rPr>
              <a:t>Các </a:t>
            </a:r>
            <a:r>
              <a:rPr lang="en-US" sz="2900" b="1">
                <a:solidFill>
                  <a:srgbClr val="FF0000"/>
                </a:solidFill>
                <a:latin typeface="Times New Roman" pitchFamily="18" charset="0"/>
                <a:cs typeface="Times New Roman" pitchFamily="18" charset="0"/>
              </a:rPr>
              <a:t>khoản chi </a:t>
            </a:r>
            <a:r>
              <a:rPr lang="vi-VN" sz="2900" b="1">
                <a:solidFill>
                  <a:srgbClr val="FF0000"/>
                </a:solidFill>
                <a:latin typeface="Times New Roman" pitchFamily="18" charset="0"/>
                <a:cs typeface="Times New Roman" pitchFamily="18" charset="0"/>
              </a:rPr>
              <a:t>trong gia đình</a:t>
            </a:r>
            <a:endParaRPr kumimoji="0" lang="x-none" sz="29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 – HOẠT ĐỘNG 1</a:t>
            </a:r>
            <a:endParaRPr lang="en-US" sz="2600" b="1" dirty="0">
              <a:solidFill>
                <a:srgbClr val="0000CC"/>
              </a:solidFill>
              <a:latin typeface="Times New Roman" pitchFamily="18" charset="0"/>
              <a:cs typeface="Times New Roman" pitchFamily="18" charset="0"/>
            </a:endParaRPr>
          </a:p>
        </p:txBody>
      </p:sp>
      <p:sp>
        <p:nvSpPr>
          <p:cNvPr id="7" name="Rectangle 6"/>
          <p:cNvSpPr/>
          <p:nvPr/>
        </p:nvSpPr>
        <p:spPr>
          <a:xfrm>
            <a:off x="1819888" y="2924629"/>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vi-VN" sz="2700" b="1">
                <a:solidFill>
                  <a:srgbClr val="002060"/>
                </a:solidFill>
                <a:latin typeface="Times New Roman" pitchFamily="18" charset="0"/>
                <a:cs typeface="Times New Roman" pitchFamily="18" charset="0"/>
              </a:rPr>
              <a:t>Chi phí ăn uống </a:t>
            </a:r>
            <a:endParaRPr lang="en-US" sz="2700" b="1">
              <a:solidFill>
                <a:srgbClr val="002060"/>
              </a:solidFill>
              <a:latin typeface="Times New Roman" pitchFamily="18" charset="0"/>
              <a:cs typeface="Times New Roman" pitchFamily="18" charset="0"/>
            </a:endParaRPr>
          </a:p>
        </p:txBody>
      </p:sp>
      <p:sp>
        <p:nvSpPr>
          <p:cNvPr id="8" name="Rectangle 7"/>
          <p:cNvSpPr/>
          <p:nvPr/>
        </p:nvSpPr>
        <p:spPr>
          <a:xfrm>
            <a:off x="1819888" y="3828653"/>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vi-VN" sz="2700" b="1">
                <a:solidFill>
                  <a:srgbClr val="002060"/>
                </a:solidFill>
                <a:latin typeface="Times New Roman" pitchFamily="18" charset="0"/>
                <a:cs typeface="Times New Roman" pitchFamily="18" charset="0"/>
              </a:rPr>
              <a:t>Chi phí điện, nước</a:t>
            </a:r>
            <a:endParaRPr lang="en-US" sz="2700" b="1">
              <a:solidFill>
                <a:srgbClr val="002060"/>
              </a:solidFill>
              <a:latin typeface="Times New Roman" pitchFamily="18" charset="0"/>
              <a:cs typeface="Times New Roman" pitchFamily="18" charset="0"/>
            </a:endParaRPr>
          </a:p>
        </p:txBody>
      </p:sp>
      <p:sp>
        <p:nvSpPr>
          <p:cNvPr id="9" name="Rounded Rectangle 8"/>
          <p:cNvSpPr/>
          <p:nvPr/>
        </p:nvSpPr>
        <p:spPr>
          <a:xfrm>
            <a:off x="924824" y="2154656"/>
            <a:ext cx="523414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Khoản chi thiết yếu</a:t>
            </a:r>
          </a:p>
        </p:txBody>
      </p:sp>
      <p:sp>
        <p:nvSpPr>
          <p:cNvPr id="10" name="Rectangle 9"/>
          <p:cNvSpPr/>
          <p:nvPr/>
        </p:nvSpPr>
        <p:spPr>
          <a:xfrm>
            <a:off x="1819888" y="4781446"/>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Chi phí </a:t>
            </a:r>
            <a:r>
              <a:rPr lang="vi-VN" sz="2700" b="1">
                <a:solidFill>
                  <a:srgbClr val="002060"/>
                </a:solidFill>
                <a:latin typeface="Times New Roman" pitchFamily="18" charset="0"/>
                <a:cs typeface="Times New Roman" pitchFamily="18" charset="0"/>
              </a:rPr>
              <a:t>sinh hoạt</a:t>
            </a:r>
            <a:endParaRPr lang="en-US" sz="2700" b="1">
              <a:solidFill>
                <a:srgbClr val="002060"/>
              </a:solidFill>
              <a:latin typeface="Times New Roman" pitchFamily="18" charset="0"/>
              <a:cs typeface="Times New Roman" pitchFamily="18" charset="0"/>
            </a:endParaRPr>
          </a:p>
        </p:txBody>
      </p:sp>
      <p:sp>
        <p:nvSpPr>
          <p:cNvPr id="11" name="Rectangle 10"/>
          <p:cNvSpPr/>
          <p:nvPr/>
        </p:nvSpPr>
        <p:spPr>
          <a:xfrm>
            <a:off x="1819888" y="5685470"/>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C</a:t>
            </a:r>
            <a:r>
              <a:rPr lang="vi-VN" sz="2700" b="1">
                <a:solidFill>
                  <a:srgbClr val="002060"/>
                </a:solidFill>
                <a:latin typeface="Times New Roman" pitchFamily="18" charset="0"/>
                <a:cs typeface="Times New Roman" pitchFamily="18" charset="0"/>
              </a:rPr>
              <a:t>hi phí học hành…</a:t>
            </a:r>
            <a:endParaRPr lang="en-US" sz="2700" b="1">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544" y="2924629"/>
            <a:ext cx="6807780" cy="334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031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3396343" y="895589"/>
            <a:ext cx="6081486" cy="875367"/>
          </a:xfrm>
          <a:prstGeom prst="rect">
            <a:avLst/>
          </a:prstGeom>
        </p:spPr>
      </p:pic>
      <p:sp>
        <p:nvSpPr>
          <p:cNvPr id="5" name="TextBox 4">
            <a:extLst>
              <a:ext uri="{FF2B5EF4-FFF2-40B4-BE49-F238E27FC236}">
                <a16:creationId xmlns:a16="http://schemas.microsoft.com/office/drawing/2014/main" id="{23E28E47-60F9-423C-B866-1FA8E553999F}"/>
              </a:ext>
            </a:extLst>
          </p:cNvPr>
          <p:cNvSpPr txBox="1"/>
          <p:nvPr/>
        </p:nvSpPr>
        <p:spPr>
          <a:xfrm>
            <a:off x="1146412" y="982957"/>
            <a:ext cx="10372297" cy="538609"/>
          </a:xfrm>
          <a:prstGeom prst="rect">
            <a:avLst/>
          </a:prstGeom>
          <a:noFill/>
        </p:spPr>
        <p:txBody>
          <a:bodyPr wrap="square" rtlCol="0">
            <a:spAutoFit/>
          </a:bodyPr>
          <a:lstStyle/>
          <a:p>
            <a:pPr lvl="0" algn="ctr">
              <a:defRPr/>
            </a:pPr>
            <a:r>
              <a:rPr lang="vi-VN" sz="2900" b="1">
                <a:solidFill>
                  <a:srgbClr val="FF0000"/>
                </a:solidFill>
                <a:latin typeface="Times New Roman" pitchFamily="18" charset="0"/>
                <a:cs typeface="Times New Roman" pitchFamily="18" charset="0"/>
              </a:rPr>
              <a:t>Các </a:t>
            </a:r>
            <a:r>
              <a:rPr lang="en-US" sz="2900" b="1">
                <a:solidFill>
                  <a:srgbClr val="FF0000"/>
                </a:solidFill>
                <a:latin typeface="Times New Roman" pitchFamily="18" charset="0"/>
                <a:cs typeface="Times New Roman" pitchFamily="18" charset="0"/>
              </a:rPr>
              <a:t>khoản chi </a:t>
            </a:r>
            <a:r>
              <a:rPr lang="vi-VN" sz="2900" b="1">
                <a:solidFill>
                  <a:srgbClr val="FF0000"/>
                </a:solidFill>
                <a:latin typeface="Times New Roman" pitchFamily="18" charset="0"/>
                <a:cs typeface="Times New Roman" pitchFamily="18" charset="0"/>
              </a:rPr>
              <a:t>trong gia đình</a:t>
            </a:r>
            <a:endParaRPr kumimoji="0" lang="x-none" sz="29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 – HOẠT ĐỘNG 1</a:t>
            </a:r>
            <a:endParaRPr lang="en-US" sz="2600" b="1" dirty="0">
              <a:solidFill>
                <a:srgbClr val="0000CC"/>
              </a:solidFill>
              <a:latin typeface="Times New Roman" pitchFamily="18" charset="0"/>
              <a:cs typeface="Times New Roman" pitchFamily="18" charset="0"/>
            </a:endParaRPr>
          </a:p>
        </p:txBody>
      </p:sp>
      <p:sp>
        <p:nvSpPr>
          <p:cNvPr id="7" name="Rectangle 6"/>
          <p:cNvSpPr/>
          <p:nvPr/>
        </p:nvSpPr>
        <p:spPr>
          <a:xfrm>
            <a:off x="1819888" y="2924629"/>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M</a:t>
            </a:r>
            <a:r>
              <a:rPr lang="vi-VN" sz="2700" b="1">
                <a:solidFill>
                  <a:srgbClr val="002060"/>
                </a:solidFill>
                <a:latin typeface="Times New Roman" pitchFamily="18" charset="0"/>
                <a:cs typeface="Times New Roman" pitchFamily="18" charset="0"/>
              </a:rPr>
              <a:t>ua sắm</a:t>
            </a:r>
            <a:r>
              <a:rPr lang="en-US" sz="2700" b="1">
                <a:solidFill>
                  <a:srgbClr val="002060"/>
                </a:solidFill>
                <a:latin typeface="Times New Roman" pitchFamily="18" charset="0"/>
                <a:cs typeface="Times New Roman" pitchFamily="18" charset="0"/>
              </a:rPr>
              <a:t>, sửa chữa</a:t>
            </a:r>
            <a:r>
              <a:rPr lang="vi-VN" sz="2700" b="1">
                <a:solidFill>
                  <a:srgbClr val="002060"/>
                </a:solidFill>
                <a:latin typeface="Times New Roman" pitchFamily="18" charset="0"/>
                <a:cs typeface="Times New Roman" pitchFamily="18" charset="0"/>
              </a:rPr>
              <a:t> </a:t>
            </a:r>
            <a:endParaRPr lang="en-US" sz="2700" b="1">
              <a:solidFill>
                <a:srgbClr val="002060"/>
              </a:solidFill>
              <a:latin typeface="Times New Roman" pitchFamily="18" charset="0"/>
              <a:cs typeface="Times New Roman" pitchFamily="18" charset="0"/>
            </a:endParaRPr>
          </a:p>
        </p:txBody>
      </p:sp>
      <p:sp>
        <p:nvSpPr>
          <p:cNvPr id="8" name="Rectangle 7"/>
          <p:cNvSpPr/>
          <p:nvPr/>
        </p:nvSpPr>
        <p:spPr>
          <a:xfrm>
            <a:off x="1819888" y="3828653"/>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G</a:t>
            </a:r>
            <a:r>
              <a:rPr lang="vi-VN" sz="2700" b="1">
                <a:solidFill>
                  <a:srgbClr val="002060"/>
                </a:solidFill>
                <a:latin typeface="Times New Roman" pitchFamily="18" charset="0"/>
                <a:cs typeface="Times New Roman" pitchFamily="18" charset="0"/>
              </a:rPr>
              <a:t>iải trí, du lịch </a:t>
            </a:r>
            <a:endParaRPr lang="en-US" sz="2700" b="1">
              <a:solidFill>
                <a:srgbClr val="002060"/>
              </a:solidFill>
              <a:latin typeface="Times New Roman" pitchFamily="18" charset="0"/>
              <a:cs typeface="Times New Roman" pitchFamily="18" charset="0"/>
            </a:endParaRPr>
          </a:p>
        </p:txBody>
      </p:sp>
      <p:sp>
        <p:nvSpPr>
          <p:cNvPr id="9" name="Rounded Rectangle 8"/>
          <p:cNvSpPr/>
          <p:nvPr/>
        </p:nvSpPr>
        <p:spPr>
          <a:xfrm>
            <a:off x="924824" y="2154656"/>
            <a:ext cx="523414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Khoản chi linh hoạt</a:t>
            </a:r>
          </a:p>
        </p:txBody>
      </p:sp>
      <p:sp>
        <p:nvSpPr>
          <p:cNvPr id="10" name="Rectangle 9"/>
          <p:cNvSpPr/>
          <p:nvPr/>
        </p:nvSpPr>
        <p:spPr>
          <a:xfrm>
            <a:off x="1819888" y="4781446"/>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Đ</a:t>
            </a:r>
            <a:r>
              <a:rPr lang="vi-VN" sz="2700" b="1">
                <a:solidFill>
                  <a:srgbClr val="002060"/>
                </a:solidFill>
                <a:latin typeface="Times New Roman" pitchFamily="18" charset="0"/>
                <a:cs typeface="Times New Roman" pitchFamily="18" charset="0"/>
              </a:rPr>
              <a:t>ám cưới, sinh nhật</a:t>
            </a:r>
            <a:endParaRPr lang="en-US" sz="2700" b="1">
              <a:solidFill>
                <a:srgbClr val="002060"/>
              </a:solidFill>
              <a:latin typeface="Times New Roman" pitchFamily="18" charset="0"/>
              <a:cs typeface="Times New Roman" pitchFamily="18" charset="0"/>
            </a:endParaRPr>
          </a:p>
        </p:txBody>
      </p:sp>
      <p:sp>
        <p:nvSpPr>
          <p:cNvPr id="11" name="Rectangle 10"/>
          <p:cNvSpPr/>
          <p:nvPr/>
        </p:nvSpPr>
        <p:spPr>
          <a:xfrm>
            <a:off x="1819888" y="5685470"/>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Q</a:t>
            </a:r>
            <a:r>
              <a:rPr lang="vi-VN" sz="2700" b="1">
                <a:solidFill>
                  <a:srgbClr val="002060"/>
                </a:solidFill>
                <a:latin typeface="Times New Roman" pitchFamily="18" charset="0"/>
                <a:cs typeface="Times New Roman" pitchFamily="18" charset="0"/>
              </a:rPr>
              <a:t>uyên góp, khám bệnh</a:t>
            </a:r>
            <a:r>
              <a:rPr lang="en-US" sz="2700" b="1">
                <a:solidFill>
                  <a:srgbClr val="002060"/>
                </a:solidFill>
                <a:latin typeface="Times New Roman" pitchFamily="18" charset="0"/>
                <a:cs typeface="Times New Roman" pitchFamily="18" charset="0"/>
              </a:rPr>
              <a:t>…</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475" y="2750226"/>
            <a:ext cx="4613275" cy="346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461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6000" r="-2000" b="-1000"/>
          </a:stretch>
        </a:blipFill>
        <a:effectLst/>
      </p:bgPr>
    </p:bg>
    <p:spTree>
      <p:nvGrpSpPr>
        <p:cNvPr id="1" name=""/>
        <p:cNvGrpSpPr/>
        <p:nvPr/>
      </p:nvGrpSpPr>
      <p:grpSpPr>
        <a:xfrm>
          <a:off x="0" y="0"/>
          <a:ext cx="0" cy="0"/>
          <a:chOff x="0" y="0"/>
          <a:chExt cx="0" cy="0"/>
        </a:xfrm>
      </p:grpSpPr>
      <p:sp>
        <p:nvSpPr>
          <p:cNvPr id="6" name="Rectangle 5"/>
          <p:cNvSpPr/>
          <p:nvPr/>
        </p:nvSpPr>
        <p:spPr>
          <a:xfrm>
            <a:off x="1467659" y="915279"/>
            <a:ext cx="9253182" cy="1323439"/>
          </a:xfrm>
          <a:prstGeom prst="rect">
            <a:avLst/>
          </a:prstGeom>
          <a:noFill/>
          <a:effectLst>
            <a:softEdge rad="12700"/>
          </a:effectLst>
        </p:spPr>
        <p:txBody>
          <a:bodyPr wrap="square" lIns="91440" tIns="45720" rIns="91440" bIns="45720">
            <a:spAutoFit/>
            <a:scene3d>
              <a:camera prst="isometricOffAxis1Righ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a:ln w="0"/>
                <a:solidFill>
                  <a:srgbClr val="FF0000"/>
                </a:solidFill>
                <a:effectLst>
                  <a:reflection blurRad="12700" stA="50000" endPos="50000" dist="5000" dir="5400000" sy="-100000" rotWithShape="0"/>
                </a:effectLst>
                <a:latin typeface="Times New Roman" pitchFamily="18" charset="0"/>
                <a:cs typeface="Times New Roman" pitchFamily="18" charset="0"/>
              </a:rPr>
              <a:t>Khởi động</a:t>
            </a:r>
          </a:p>
        </p:txBody>
      </p:sp>
      <p:sp>
        <p:nvSpPr>
          <p:cNvPr id="3" name="TextBox 2"/>
          <p:cNvSpPr txBox="1"/>
          <p:nvPr/>
        </p:nvSpPr>
        <p:spPr>
          <a:xfrm>
            <a:off x="2083091" y="3306616"/>
            <a:ext cx="8449064" cy="707886"/>
          </a:xfrm>
          <a:prstGeom prst="rect">
            <a:avLst/>
          </a:prstGeom>
          <a:noFill/>
        </p:spPr>
        <p:txBody>
          <a:bodyPr wrap="square" rtlCol="0">
            <a:spAutoFit/>
          </a:bodyPr>
          <a:lstStyle/>
          <a:p>
            <a:pPr algn="ctr"/>
            <a:r>
              <a:rPr lang="en-US" sz="4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Hãy cùng tham gia thử thách sau đây</a:t>
            </a:r>
            <a:endParaRPr lang="en-US" sz="4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36508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3396343" y="895589"/>
            <a:ext cx="6081486" cy="875367"/>
          </a:xfrm>
          <a:prstGeom prst="rect">
            <a:avLst/>
          </a:prstGeom>
        </p:spPr>
      </p:pic>
      <p:sp>
        <p:nvSpPr>
          <p:cNvPr id="5" name="TextBox 4">
            <a:extLst>
              <a:ext uri="{FF2B5EF4-FFF2-40B4-BE49-F238E27FC236}">
                <a16:creationId xmlns:a16="http://schemas.microsoft.com/office/drawing/2014/main" id="{23E28E47-60F9-423C-B866-1FA8E553999F}"/>
              </a:ext>
            </a:extLst>
          </p:cNvPr>
          <p:cNvSpPr txBox="1"/>
          <p:nvPr/>
        </p:nvSpPr>
        <p:spPr>
          <a:xfrm>
            <a:off x="1146412" y="982957"/>
            <a:ext cx="10372297" cy="538609"/>
          </a:xfrm>
          <a:prstGeom prst="rect">
            <a:avLst/>
          </a:prstGeom>
          <a:noFill/>
        </p:spPr>
        <p:txBody>
          <a:bodyPr wrap="square" rtlCol="0">
            <a:spAutoFit/>
          </a:bodyPr>
          <a:lstStyle/>
          <a:p>
            <a:pPr lvl="0" algn="ctr">
              <a:defRPr/>
            </a:pPr>
            <a:r>
              <a:rPr lang="vi-VN" sz="2900" b="1">
                <a:solidFill>
                  <a:srgbClr val="FF0000"/>
                </a:solidFill>
                <a:latin typeface="Times New Roman" pitchFamily="18" charset="0"/>
                <a:cs typeface="Times New Roman" pitchFamily="18" charset="0"/>
              </a:rPr>
              <a:t>Các </a:t>
            </a:r>
            <a:r>
              <a:rPr lang="en-US" sz="2900" b="1">
                <a:solidFill>
                  <a:srgbClr val="FF0000"/>
                </a:solidFill>
                <a:latin typeface="Times New Roman" pitchFamily="18" charset="0"/>
                <a:cs typeface="Times New Roman" pitchFamily="18" charset="0"/>
              </a:rPr>
              <a:t>khoản chi </a:t>
            </a:r>
            <a:r>
              <a:rPr lang="vi-VN" sz="2900" b="1">
                <a:solidFill>
                  <a:srgbClr val="FF0000"/>
                </a:solidFill>
                <a:latin typeface="Times New Roman" pitchFamily="18" charset="0"/>
                <a:cs typeface="Times New Roman" pitchFamily="18" charset="0"/>
              </a:rPr>
              <a:t>trong gia đình</a:t>
            </a:r>
            <a:endParaRPr kumimoji="0" lang="x-none" sz="29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 – HOẠT ĐỘNG 1</a:t>
            </a:r>
            <a:endParaRPr lang="en-US" sz="2600" b="1" dirty="0">
              <a:solidFill>
                <a:srgbClr val="0000CC"/>
              </a:solidFill>
              <a:latin typeface="Times New Roman" pitchFamily="18" charset="0"/>
              <a:cs typeface="Times New Roman" pitchFamily="18" charset="0"/>
            </a:endParaRPr>
          </a:p>
        </p:txBody>
      </p:sp>
      <p:sp>
        <p:nvSpPr>
          <p:cNvPr id="7" name="Rectangle 6"/>
          <p:cNvSpPr/>
          <p:nvPr/>
        </p:nvSpPr>
        <p:spPr>
          <a:xfrm>
            <a:off x="1819888" y="2924629"/>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M</a:t>
            </a:r>
            <a:r>
              <a:rPr lang="vi-VN" sz="2700" b="1">
                <a:solidFill>
                  <a:srgbClr val="002060"/>
                </a:solidFill>
                <a:latin typeface="Times New Roman" pitchFamily="18" charset="0"/>
                <a:cs typeface="Times New Roman" pitchFamily="18" charset="0"/>
              </a:rPr>
              <a:t>ua bảo hiểm </a:t>
            </a:r>
            <a:endParaRPr lang="en-US" sz="2700" b="1">
              <a:solidFill>
                <a:srgbClr val="002060"/>
              </a:solidFill>
              <a:latin typeface="Times New Roman" pitchFamily="18" charset="0"/>
              <a:cs typeface="Times New Roman" pitchFamily="18" charset="0"/>
            </a:endParaRPr>
          </a:p>
        </p:txBody>
      </p:sp>
      <p:sp>
        <p:nvSpPr>
          <p:cNvPr id="8" name="Rectangle 7"/>
          <p:cNvSpPr/>
          <p:nvPr/>
        </p:nvSpPr>
        <p:spPr>
          <a:xfrm>
            <a:off x="1819888" y="3828653"/>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G</a:t>
            </a:r>
            <a:r>
              <a:rPr lang="vi-VN" sz="2700" b="1">
                <a:solidFill>
                  <a:srgbClr val="002060"/>
                </a:solidFill>
                <a:latin typeface="Times New Roman" pitchFamily="18" charset="0"/>
                <a:cs typeface="Times New Roman" pitchFamily="18" charset="0"/>
              </a:rPr>
              <a:t>ửi ngân hàn</a:t>
            </a:r>
            <a:r>
              <a:rPr lang="en-US" sz="2700" b="1">
                <a:solidFill>
                  <a:srgbClr val="002060"/>
                </a:solidFill>
                <a:latin typeface="Times New Roman" pitchFamily="18" charset="0"/>
                <a:cs typeface="Times New Roman" pitchFamily="18" charset="0"/>
              </a:rPr>
              <a:t>g</a:t>
            </a:r>
          </a:p>
        </p:txBody>
      </p:sp>
      <p:sp>
        <p:nvSpPr>
          <p:cNvPr id="9" name="Rounded Rectangle 8"/>
          <p:cNvSpPr/>
          <p:nvPr/>
        </p:nvSpPr>
        <p:spPr>
          <a:xfrm>
            <a:off x="924824" y="2154656"/>
            <a:ext cx="523414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Khoản chi cho tiết kiệm</a:t>
            </a:r>
          </a:p>
        </p:txBody>
      </p:sp>
      <p:sp>
        <p:nvSpPr>
          <p:cNvPr id="10" name="Rectangle 9"/>
          <p:cNvSpPr/>
          <p:nvPr/>
        </p:nvSpPr>
        <p:spPr>
          <a:xfrm>
            <a:off x="1819888" y="4781446"/>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Đ</a:t>
            </a:r>
            <a:r>
              <a:rPr lang="vi-VN" sz="2700" b="1">
                <a:solidFill>
                  <a:srgbClr val="002060"/>
                </a:solidFill>
                <a:latin typeface="Times New Roman" pitchFamily="18" charset="0"/>
                <a:cs typeface="Times New Roman" pitchFamily="18" charset="0"/>
              </a:rPr>
              <a:t>ầu tư sinh lời</a:t>
            </a:r>
            <a:endParaRPr lang="en-US" sz="2700" b="1">
              <a:solidFill>
                <a:srgbClr val="002060"/>
              </a:solidFill>
              <a:latin typeface="Times New Roman" pitchFamily="18" charset="0"/>
              <a:cs typeface="Times New Roman" pitchFamily="18" charset="0"/>
            </a:endParaRPr>
          </a:p>
        </p:txBody>
      </p:sp>
      <p:sp>
        <p:nvSpPr>
          <p:cNvPr id="11" name="Rectangle 10"/>
          <p:cNvSpPr/>
          <p:nvPr/>
        </p:nvSpPr>
        <p:spPr>
          <a:xfrm>
            <a:off x="1819888" y="5685470"/>
            <a:ext cx="570820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Bỏ heo đất…</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707" y="3077811"/>
            <a:ext cx="6231098" cy="308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263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 – HOẠT ĐỘNG 2</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805107" y="4066113"/>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13" name="Rounded Rectangle 12"/>
          <p:cNvSpPr/>
          <p:nvPr/>
        </p:nvSpPr>
        <p:spPr>
          <a:xfrm>
            <a:off x="863274" y="1647696"/>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4" name="TextBox 13"/>
          <p:cNvSpPr txBox="1"/>
          <p:nvPr/>
        </p:nvSpPr>
        <p:spPr>
          <a:xfrm>
            <a:off x="946117" y="2131854"/>
            <a:ext cx="3106118" cy="2893100"/>
          </a:xfrm>
          <a:prstGeom prst="rect">
            <a:avLst/>
          </a:prstGeom>
          <a:noFill/>
        </p:spPr>
        <p:txBody>
          <a:bodyPr wrap="square" rtlCol="0">
            <a:spAutoFit/>
          </a:bodyPr>
          <a:lstStyle/>
          <a:p>
            <a:pPr lvl="0" algn="ctr"/>
            <a:r>
              <a:rPr lang="vi-VN" sz="2600" b="1" i="1">
                <a:solidFill>
                  <a:srgbClr val="C00000"/>
                </a:solidFill>
                <a:latin typeface="Times New Roman" pitchFamily="18" charset="0"/>
                <a:cs typeface="Times New Roman" pitchFamily="18" charset="0"/>
              </a:rPr>
              <a:t>Dựa vào gợi ý trong SGK, em hãy xây dựng kế hoạch chi tiêu của gia đình mình sao cho phù hợp với thu nhập của các thành viên.</a:t>
            </a:r>
            <a:endParaRPr lang="vi-VN" sz="2600" b="1" i="1" dirty="0">
              <a:solidFill>
                <a:srgbClr val="C00000"/>
              </a:solidFill>
              <a:latin typeface="Times New Roman" pitchFamily="18" charset="0"/>
              <a:ea typeface="Nixie One"/>
              <a:cs typeface="Times New Roman" pitchFamily="18" charset="0"/>
              <a:sym typeface="Nixie One"/>
            </a:endParaRPr>
          </a:p>
        </p:txBody>
      </p:sp>
      <p:sp>
        <p:nvSpPr>
          <p:cNvPr id="15" name="Rounded Rectangle 14"/>
          <p:cNvSpPr/>
          <p:nvPr/>
        </p:nvSpPr>
        <p:spPr>
          <a:xfrm>
            <a:off x="8667315" y="4066113"/>
            <a:ext cx="338813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16" name="Rounded Rectangle 15"/>
          <p:cNvSpPr/>
          <p:nvPr/>
        </p:nvSpPr>
        <p:spPr>
          <a:xfrm>
            <a:off x="8725482" y="1647696"/>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7" name="TextBox 16"/>
          <p:cNvSpPr txBox="1"/>
          <p:nvPr/>
        </p:nvSpPr>
        <p:spPr>
          <a:xfrm>
            <a:off x="8743195" y="2608908"/>
            <a:ext cx="3253633" cy="1938992"/>
          </a:xfrm>
          <a:prstGeom prst="rect">
            <a:avLst/>
          </a:prstGeom>
          <a:noFill/>
        </p:spPr>
        <p:txBody>
          <a:bodyPr wrap="square" rtlCol="0">
            <a:spAutoFit/>
          </a:bodyPr>
          <a:lstStyle/>
          <a:p>
            <a:pPr lvl="0" algn="ctr"/>
            <a:r>
              <a:rPr lang="en-US" sz="3000" b="1" i="1">
                <a:solidFill>
                  <a:srgbClr val="C00000"/>
                </a:solidFill>
                <a:latin typeface="Times New Roman" pitchFamily="18" charset="0"/>
                <a:cs typeface="Times New Roman" pitchFamily="18" charset="0"/>
              </a:rPr>
              <a:t>Chia sẻ kế hoạch với các bạn, nhận góp ý, hoàn thiện kế hoạch</a:t>
            </a:r>
            <a:endParaRPr lang="vi-VN" sz="3000" b="1" i="1" dirty="0">
              <a:solidFill>
                <a:srgbClr val="C00000"/>
              </a:solidFill>
              <a:latin typeface="Times New Roman" pitchFamily="18" charset="0"/>
              <a:ea typeface="Nixie One"/>
              <a:cs typeface="Times New Roman" pitchFamily="18" charset="0"/>
              <a:sym typeface="Nixie One"/>
            </a:endParaRPr>
          </a:p>
        </p:txBody>
      </p:sp>
      <p:sp>
        <p:nvSpPr>
          <p:cNvPr id="18" name="Rounded Rectangle 17"/>
          <p:cNvSpPr/>
          <p:nvPr/>
        </p:nvSpPr>
        <p:spPr>
          <a:xfrm>
            <a:off x="1118780" y="146304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1</a:t>
            </a:r>
          </a:p>
        </p:txBody>
      </p:sp>
      <p:sp>
        <p:nvSpPr>
          <p:cNvPr id="19" name="Rounded Rectangle 18"/>
          <p:cNvSpPr/>
          <p:nvPr/>
        </p:nvSpPr>
        <p:spPr>
          <a:xfrm>
            <a:off x="8808694" y="1539657"/>
            <a:ext cx="3122140"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2</a:t>
            </a:r>
          </a:p>
        </p:txBody>
      </p:sp>
      <p:pic>
        <p:nvPicPr>
          <p:cNvPr id="2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58279" y="1702090"/>
            <a:ext cx="3627774" cy="2515072"/>
          </a:xfrm>
          <a:prstGeom prst="rect">
            <a:avLst/>
          </a:prstGeom>
        </p:spPr>
      </p:pic>
      <p:sp>
        <p:nvSpPr>
          <p:cNvPr id="22" name="Rectangle 21"/>
          <p:cNvSpPr/>
          <p:nvPr/>
        </p:nvSpPr>
        <p:spPr>
          <a:xfrm>
            <a:off x="2621583" y="5384830"/>
            <a:ext cx="7501166" cy="1077218"/>
          </a:xfrm>
          <a:prstGeom prst="rect">
            <a:avLst/>
          </a:prstGeom>
        </p:spPr>
        <p:txBody>
          <a:bodyPr wrap="square">
            <a:spAutoFit/>
          </a:bodyPr>
          <a:lstStyle/>
          <a:p>
            <a:pPr algn="ctr"/>
            <a:r>
              <a:rPr lang="en-US" sz="3200" b="1">
                <a:solidFill>
                  <a:srgbClr val="002060"/>
                </a:solidFill>
                <a:latin typeface="Times New Roman" pitchFamily="18" charset="0"/>
                <a:cs typeface="Times New Roman" pitchFamily="18" charset="0"/>
              </a:rPr>
              <a:t>H</a:t>
            </a:r>
            <a:r>
              <a:rPr lang="vi-VN" sz="3200" b="1">
                <a:solidFill>
                  <a:srgbClr val="002060"/>
                </a:solidFill>
                <a:latin typeface="Times New Roman" pitchFamily="18" charset="0"/>
                <a:cs typeface="Times New Roman" pitchFamily="18" charset="0"/>
              </a:rPr>
              <a:t>oạt động cá nhân và hoạt động nhóm, xây dựng kế hoạch vào phiếu học tập</a:t>
            </a:r>
            <a:endParaRPr lang="en-US" sz="3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88644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6" grpId="0" animBg="1"/>
      <p:bldP spid="17" grpId="0"/>
      <p:bldP spid="18" grpId="0" animBg="1"/>
      <p:bldP spid="19"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 – HOẠT ĐỘNG 2</a:t>
            </a:r>
            <a:endParaRPr lang="en-US" sz="2600" b="1" dirty="0">
              <a:solidFill>
                <a:srgbClr val="0000CC"/>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1712685" y="895589"/>
            <a:ext cx="9806023" cy="875367"/>
          </a:xfrm>
          <a:prstGeom prst="rect">
            <a:avLst/>
          </a:prstGeom>
        </p:spPr>
      </p:pic>
      <p:sp>
        <p:nvSpPr>
          <p:cNvPr id="5" name="TextBox 4">
            <a:extLst>
              <a:ext uri="{FF2B5EF4-FFF2-40B4-BE49-F238E27FC236}">
                <a16:creationId xmlns:a16="http://schemas.microsoft.com/office/drawing/2014/main" id="{23E28E47-60F9-423C-B866-1FA8E553999F}"/>
              </a:ext>
            </a:extLst>
          </p:cNvPr>
          <p:cNvSpPr txBox="1"/>
          <p:nvPr/>
        </p:nvSpPr>
        <p:spPr>
          <a:xfrm>
            <a:off x="1146412" y="982957"/>
            <a:ext cx="10372297" cy="538609"/>
          </a:xfrm>
          <a:prstGeom prst="rect">
            <a:avLst/>
          </a:prstGeom>
          <a:noFill/>
        </p:spPr>
        <p:txBody>
          <a:bodyPr wrap="square" rtlCol="0">
            <a:spAutoFit/>
          </a:bodyPr>
          <a:lstStyle/>
          <a:p>
            <a:pPr lvl="0" algn="ctr">
              <a:defRPr/>
            </a:pPr>
            <a:r>
              <a:rPr lang="en-US" sz="2900" b="1">
                <a:solidFill>
                  <a:srgbClr val="FF0000"/>
                </a:solidFill>
                <a:latin typeface="Times New Roman" pitchFamily="18" charset="0"/>
                <a:cs typeface="Times New Roman" pitchFamily="18" charset="0"/>
              </a:rPr>
              <a:t>Nguyên tắc tài chính 50/20/30 của Elizabeth Warren</a:t>
            </a:r>
            <a:endParaRPr kumimoji="0" lang="x-none" sz="29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685" y="1770956"/>
            <a:ext cx="8549131" cy="496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6251" y="1770956"/>
            <a:ext cx="2095727" cy="195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803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8" name="TextBox 7">
            <a:extLst>
              <a:ext uri="{FF2B5EF4-FFF2-40B4-BE49-F238E27FC236}">
                <a16:creationId xmlns:a16="http://schemas.microsoft.com/office/drawing/2014/main"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Rectangle 8"/>
          <p:cNvSpPr/>
          <p:nvPr/>
        </p:nvSpPr>
        <p:spPr>
          <a:xfrm>
            <a:off x="1021198" y="1703529"/>
            <a:ext cx="9982327" cy="12573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900" b="1">
              <a:latin typeface="Times New Roman" pitchFamily="18" charset="0"/>
              <a:cs typeface="Times New Roman" pitchFamily="18" charset="0"/>
            </a:endParaRPr>
          </a:p>
        </p:txBody>
      </p:sp>
      <p:sp>
        <p:nvSpPr>
          <p:cNvPr id="10" name="Diamond 9"/>
          <p:cNvSpPr/>
          <p:nvPr/>
        </p:nvSpPr>
        <p:spPr>
          <a:xfrm>
            <a:off x="10464695" y="1703528"/>
            <a:ext cx="1077660" cy="1257387"/>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b="1">
              <a:latin typeface="Times New Roman" pitchFamily="18" charset="0"/>
              <a:cs typeface="Times New Roman" pitchFamily="18" charset="0"/>
            </a:endParaRPr>
          </a:p>
        </p:txBody>
      </p:sp>
      <p:sp>
        <p:nvSpPr>
          <p:cNvPr id="11" name="TextBox 10"/>
          <p:cNvSpPr txBox="1"/>
          <p:nvPr/>
        </p:nvSpPr>
        <p:spPr>
          <a:xfrm>
            <a:off x="10706542" y="2014030"/>
            <a:ext cx="576982" cy="538609"/>
          </a:xfrm>
          <a:prstGeom prst="rect">
            <a:avLst/>
          </a:prstGeom>
          <a:noFill/>
        </p:spPr>
        <p:txBody>
          <a:bodyPr wrap="square" rtlCol="0">
            <a:spAutoFit/>
          </a:bodyPr>
          <a:lstStyle/>
          <a:p>
            <a:pPr algn="ctr"/>
            <a:r>
              <a:rPr lang="en-US" sz="2900" b="1" dirty="0">
                <a:solidFill>
                  <a:srgbClr val="336699"/>
                </a:solidFill>
                <a:latin typeface="Times New Roman" pitchFamily="18" charset="0"/>
                <a:cs typeface="Times New Roman" pitchFamily="18" charset="0"/>
              </a:rPr>
              <a:t>1</a:t>
            </a:r>
          </a:p>
        </p:txBody>
      </p:sp>
      <p:sp>
        <p:nvSpPr>
          <p:cNvPr id="12" name="Rectangle 11"/>
          <p:cNvSpPr/>
          <p:nvPr/>
        </p:nvSpPr>
        <p:spPr>
          <a:xfrm>
            <a:off x="1021198" y="3404388"/>
            <a:ext cx="9973835" cy="8849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900" b="1">
              <a:latin typeface="Times New Roman" pitchFamily="18" charset="0"/>
              <a:cs typeface="Times New Roman" pitchFamily="18" charset="0"/>
            </a:endParaRPr>
          </a:p>
        </p:txBody>
      </p:sp>
      <p:sp>
        <p:nvSpPr>
          <p:cNvPr id="13" name="Rectangle 12"/>
          <p:cNvSpPr/>
          <p:nvPr/>
        </p:nvSpPr>
        <p:spPr>
          <a:xfrm>
            <a:off x="1580711" y="3552199"/>
            <a:ext cx="9898744" cy="538609"/>
          </a:xfrm>
          <a:prstGeom prst="rect">
            <a:avLst/>
          </a:prstGeom>
        </p:spPr>
        <p:txBody>
          <a:bodyPr wrap="square">
            <a:spAutoFit/>
          </a:bodyPr>
          <a:lstStyle/>
          <a:p>
            <a:pPr algn="ctr"/>
            <a:r>
              <a:rPr lang="vi-VN" sz="2900">
                <a:solidFill>
                  <a:srgbClr val="002060"/>
                </a:solidFill>
                <a:latin typeface="Times New Roman" pitchFamily="18" charset="0"/>
                <a:cs typeface="Times New Roman" pitchFamily="18" charset="0"/>
              </a:rPr>
              <a:t>Chi tiêu trong gia đình cần phù hợp với thu nhập</a:t>
            </a:r>
            <a:endParaRPr lang="en-US" sz="2900" i="1">
              <a:solidFill>
                <a:srgbClr val="002060"/>
              </a:solidFill>
              <a:latin typeface="Times New Roman" pitchFamily="18" charset="0"/>
              <a:cs typeface="Times New Roman" pitchFamily="18" charset="0"/>
            </a:endParaRPr>
          </a:p>
        </p:txBody>
      </p:sp>
      <p:sp>
        <p:nvSpPr>
          <p:cNvPr id="14" name="Diamond 13"/>
          <p:cNvSpPr/>
          <p:nvPr/>
        </p:nvSpPr>
        <p:spPr>
          <a:xfrm>
            <a:off x="638628" y="3404388"/>
            <a:ext cx="761746" cy="884965"/>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b="1">
              <a:latin typeface="Times New Roman" pitchFamily="18" charset="0"/>
              <a:cs typeface="Times New Roman" pitchFamily="18" charset="0"/>
            </a:endParaRPr>
          </a:p>
        </p:txBody>
      </p:sp>
      <p:sp>
        <p:nvSpPr>
          <p:cNvPr id="15" name="TextBox 14"/>
          <p:cNvSpPr txBox="1"/>
          <p:nvPr/>
        </p:nvSpPr>
        <p:spPr>
          <a:xfrm>
            <a:off x="720005" y="3552198"/>
            <a:ext cx="576982" cy="538609"/>
          </a:xfrm>
          <a:prstGeom prst="rect">
            <a:avLst/>
          </a:prstGeom>
          <a:noFill/>
        </p:spPr>
        <p:txBody>
          <a:bodyPr wrap="square" rtlCol="0">
            <a:spAutoFit/>
          </a:bodyPr>
          <a:lstStyle/>
          <a:p>
            <a:pPr algn="ctr"/>
            <a:r>
              <a:rPr lang="en-US" sz="2900" b="1" dirty="0">
                <a:solidFill>
                  <a:srgbClr val="336699"/>
                </a:solidFill>
                <a:latin typeface="Times New Roman" pitchFamily="18" charset="0"/>
                <a:cs typeface="Times New Roman" pitchFamily="18" charset="0"/>
              </a:rPr>
              <a:t>2</a:t>
            </a:r>
          </a:p>
        </p:txBody>
      </p:sp>
      <p:sp>
        <p:nvSpPr>
          <p:cNvPr id="16" name="Rectangle 15"/>
          <p:cNvSpPr/>
          <p:nvPr/>
        </p:nvSpPr>
        <p:spPr>
          <a:xfrm>
            <a:off x="1120500" y="1790893"/>
            <a:ext cx="9213569" cy="984885"/>
          </a:xfrm>
          <a:prstGeom prst="rect">
            <a:avLst/>
          </a:prstGeom>
        </p:spPr>
        <p:txBody>
          <a:bodyPr wrap="square">
            <a:spAutoFit/>
          </a:bodyPr>
          <a:lstStyle/>
          <a:p>
            <a:pPr algn="ctr"/>
            <a:r>
              <a:rPr lang="vi-VN" sz="2900">
                <a:solidFill>
                  <a:srgbClr val="002060"/>
                </a:solidFill>
                <a:latin typeface="Times New Roman" pitchFamily="18" charset="0"/>
                <a:cs typeface="Times New Roman" pitchFamily="18" charset="0"/>
              </a:rPr>
              <a:t>Tỉ lệ khoản chi/tổng thu nhập của gia đình chỉ nên chiếm khoảng 50% tổng thu nhập của cả gia đình.</a:t>
            </a:r>
            <a:endParaRPr lang="en-US" sz="2900" i="1">
              <a:solidFill>
                <a:srgbClr val="002060"/>
              </a:solidFill>
              <a:latin typeface="Times New Roman" pitchFamily="18" charset="0"/>
              <a:cs typeface="Times New Roman" pitchFamily="18" charset="0"/>
            </a:endParaRPr>
          </a:p>
        </p:txBody>
      </p:sp>
      <p:sp>
        <p:nvSpPr>
          <p:cNvPr id="17" name="Rectangle 16"/>
          <p:cNvSpPr/>
          <p:nvPr/>
        </p:nvSpPr>
        <p:spPr>
          <a:xfrm>
            <a:off x="1008496" y="4743426"/>
            <a:ext cx="9982327" cy="146254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900" b="1">
              <a:latin typeface="Times New Roman" pitchFamily="18" charset="0"/>
              <a:cs typeface="Times New Roman" pitchFamily="18" charset="0"/>
            </a:endParaRPr>
          </a:p>
        </p:txBody>
      </p:sp>
      <p:sp>
        <p:nvSpPr>
          <p:cNvPr id="18" name="Diamond 17"/>
          <p:cNvSpPr/>
          <p:nvPr/>
        </p:nvSpPr>
        <p:spPr>
          <a:xfrm>
            <a:off x="10470751" y="4751700"/>
            <a:ext cx="1077660" cy="1454272"/>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b="1">
              <a:latin typeface="Times New Roman" pitchFamily="18" charset="0"/>
              <a:cs typeface="Times New Roman" pitchFamily="18" charset="0"/>
            </a:endParaRPr>
          </a:p>
        </p:txBody>
      </p:sp>
      <p:sp>
        <p:nvSpPr>
          <p:cNvPr id="19" name="TextBox 18"/>
          <p:cNvSpPr txBox="1"/>
          <p:nvPr/>
        </p:nvSpPr>
        <p:spPr>
          <a:xfrm>
            <a:off x="10721090" y="5205393"/>
            <a:ext cx="576982" cy="538609"/>
          </a:xfrm>
          <a:prstGeom prst="rect">
            <a:avLst/>
          </a:prstGeom>
          <a:noFill/>
        </p:spPr>
        <p:txBody>
          <a:bodyPr wrap="square" rtlCol="0">
            <a:spAutoFit/>
          </a:bodyPr>
          <a:lstStyle/>
          <a:p>
            <a:pPr algn="ctr"/>
            <a:r>
              <a:rPr lang="en-US" sz="2900" b="1" dirty="0">
                <a:solidFill>
                  <a:srgbClr val="336699"/>
                </a:solidFill>
                <a:latin typeface="Times New Roman" pitchFamily="18" charset="0"/>
                <a:cs typeface="Times New Roman" pitchFamily="18" charset="0"/>
              </a:rPr>
              <a:t>3</a:t>
            </a:r>
          </a:p>
        </p:txBody>
      </p:sp>
      <p:sp>
        <p:nvSpPr>
          <p:cNvPr id="20" name="Rectangle 19"/>
          <p:cNvSpPr/>
          <p:nvPr/>
        </p:nvSpPr>
        <p:spPr>
          <a:xfrm>
            <a:off x="1251126" y="4982255"/>
            <a:ext cx="9213569" cy="984885"/>
          </a:xfrm>
          <a:prstGeom prst="rect">
            <a:avLst/>
          </a:prstGeom>
        </p:spPr>
        <p:txBody>
          <a:bodyPr wrap="square">
            <a:spAutoFit/>
          </a:bodyPr>
          <a:lstStyle/>
          <a:p>
            <a:pPr algn="ctr"/>
            <a:r>
              <a:rPr lang="vi-VN" sz="2900">
                <a:solidFill>
                  <a:srgbClr val="002060"/>
                </a:solidFill>
                <a:latin typeface="Times New Roman" pitchFamily="18" charset="0"/>
                <a:cs typeface="Times New Roman" pitchFamily="18" charset="0"/>
              </a:rPr>
              <a:t>Mỗi gia đình có thu nhập khác nhau nên khoản chi tiêu cũng khác nhau, không so sánh giữa các gia đình</a:t>
            </a:r>
            <a:endParaRPr lang="en-US" sz="29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73138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3" grpId="0"/>
      <p:bldP spid="14" grpId="0" animBg="1"/>
      <p:bldP spid="15" grpId="0"/>
      <p:bldP spid="16" grpId="0"/>
      <p:bldP spid="17" grpId="0" animBg="1"/>
      <p:bldP spid="18"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t="-20000"/>
          </a:stretch>
        </a:blipFill>
        <a:effectLst/>
      </p:bgPr>
    </p:bg>
    <p:spTree>
      <p:nvGrpSpPr>
        <p:cNvPr id="1" name=""/>
        <p:cNvGrpSpPr/>
        <p:nvPr/>
      </p:nvGrpSpPr>
      <p:grpSpPr>
        <a:xfrm>
          <a:off x="0" y="0"/>
          <a:ext cx="0" cy="0"/>
          <a:chOff x="0" y="0"/>
          <a:chExt cx="0" cy="0"/>
        </a:xfrm>
      </p:grpSpPr>
      <p:sp>
        <p:nvSpPr>
          <p:cNvPr id="3" name="TextBox 2"/>
          <p:cNvSpPr txBox="1"/>
          <p:nvPr/>
        </p:nvSpPr>
        <p:spPr>
          <a:xfrm>
            <a:off x="5834743" y="1413822"/>
            <a:ext cx="6226628" cy="3939540"/>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NHIỆM VỤ 3</a:t>
            </a:r>
          </a:p>
          <a:p>
            <a:pPr algn="ctr"/>
            <a:endPar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endParaRPr>
          </a:p>
          <a:p>
            <a:pPr algn="ctr"/>
            <a:r>
              <a:rPr lang="vi-VN" sz="5000" b="1">
                <a:solidFill>
                  <a:srgbClr val="1F0ABC"/>
                </a:solidFill>
                <a:latin typeface="Times New Roman" pitchFamily="18" charset="0"/>
                <a:cs typeface="Times New Roman" pitchFamily="18" charset="0"/>
              </a:rPr>
              <a:t>Thực hiện mục tiêu tiết kiệm tài chính trong gia đình</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840295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3 – HOẠT ĐỘNG 1</a:t>
            </a:r>
            <a:endParaRPr lang="en-US" sz="2600" b="1" dirty="0">
              <a:solidFill>
                <a:srgbClr val="0000CC"/>
              </a:solidFill>
              <a:latin typeface="Times New Roman" pitchFamily="18" charset="0"/>
              <a:cs typeface="Times New Roman" pitchFamily="18" charset="0"/>
            </a:endParaRPr>
          </a:p>
        </p:txBody>
      </p:sp>
      <p:grpSp>
        <p:nvGrpSpPr>
          <p:cNvPr id="3" name="Group 2"/>
          <p:cNvGrpSpPr/>
          <p:nvPr/>
        </p:nvGrpSpPr>
        <p:grpSpPr>
          <a:xfrm>
            <a:off x="5742413" y="1454473"/>
            <a:ext cx="5917250" cy="4583681"/>
            <a:chOff x="3596019" y="-415882"/>
            <a:chExt cx="5525909" cy="5496630"/>
          </a:xfrm>
        </p:grpSpPr>
        <p:pic>
          <p:nvPicPr>
            <p:cNvPr id="4" name="Picture 3">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5" name="TextBox 4">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7" name="6-Point Star 6"/>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982" y="1021327"/>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93726" y="2653706"/>
            <a:ext cx="4846958" cy="2185214"/>
          </a:xfrm>
          <a:prstGeom prst="rect">
            <a:avLst/>
          </a:prstGeom>
        </p:spPr>
        <p:txBody>
          <a:bodyPr wrap="square">
            <a:spAutoFit/>
          </a:bodyPr>
          <a:lstStyle/>
          <a:p>
            <a:pPr algn="ctr"/>
            <a:r>
              <a:rPr lang="vi-VN" sz="3400" b="1" i="1">
                <a:solidFill>
                  <a:srgbClr val="002060"/>
                </a:solidFill>
                <a:latin typeface="Times New Roman" pitchFamily="18" charset="0"/>
                <a:cs typeface="Times New Roman" pitchFamily="18" charset="0"/>
              </a:rPr>
              <a:t>Em hãy thảo luận và sáng tạo hình thức chia sẻ về mục tiêu tiết kiệm tài chính cho gia đình</a:t>
            </a:r>
            <a:endParaRPr lang="en-US" sz="3400" b="1">
              <a:solidFill>
                <a:srgbClr val="00206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251" y="3316849"/>
            <a:ext cx="4736626" cy="320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740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3 – HOẠT ĐỘNG 1</a:t>
            </a:r>
            <a:endParaRPr lang="en-US" sz="26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3860799" y="895589"/>
            <a:ext cx="4702629" cy="875367"/>
          </a:xfrm>
          <a:prstGeom prst="rect">
            <a:avLst/>
          </a:prstGeom>
        </p:spPr>
      </p:pic>
      <p:sp>
        <p:nvSpPr>
          <p:cNvPr id="4" name="TextBox 3">
            <a:extLst>
              <a:ext uri="{FF2B5EF4-FFF2-40B4-BE49-F238E27FC236}">
                <a16:creationId xmlns:a16="http://schemas.microsoft.com/office/drawing/2014/main" id="{23E28E47-60F9-423C-B866-1FA8E553999F}"/>
              </a:ext>
            </a:extLst>
          </p:cNvPr>
          <p:cNvSpPr txBox="1"/>
          <p:nvPr/>
        </p:nvSpPr>
        <p:spPr>
          <a:xfrm>
            <a:off x="1146412" y="982957"/>
            <a:ext cx="10372297" cy="600164"/>
          </a:xfrm>
          <a:prstGeom prst="rect">
            <a:avLst/>
          </a:prstGeom>
          <a:noFill/>
        </p:spPr>
        <p:txBody>
          <a:bodyPr wrap="square" rtlCol="0">
            <a:spAutoFit/>
          </a:bodyPr>
          <a:lstStyle/>
          <a:p>
            <a:pPr lvl="0" algn="ctr">
              <a:defRPr/>
            </a:pPr>
            <a:r>
              <a:rPr lang="en-US" sz="3300" b="1">
                <a:solidFill>
                  <a:srgbClr val="FF0000"/>
                </a:solidFill>
                <a:latin typeface="Times New Roman" pitchFamily="18" charset="0"/>
                <a:cs typeface="Times New Roman" pitchFamily="18" charset="0"/>
              </a:rPr>
              <a:t>Gợi ý</a:t>
            </a:r>
            <a:endParaRPr kumimoji="0" lang="x-none" sz="33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 name="Rectangle 4"/>
          <p:cNvSpPr/>
          <p:nvPr/>
        </p:nvSpPr>
        <p:spPr>
          <a:xfrm>
            <a:off x="1108702" y="2924629"/>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Kì nghỉ chung của gia đình</a:t>
            </a:r>
            <a:endParaRPr lang="en-US" sz="2700" b="1">
              <a:solidFill>
                <a:srgbClr val="002060"/>
              </a:solidFill>
              <a:latin typeface="Times New Roman" pitchFamily="18" charset="0"/>
              <a:cs typeface="Times New Roman" pitchFamily="18" charset="0"/>
            </a:endParaRPr>
          </a:p>
        </p:txBody>
      </p:sp>
      <p:sp>
        <p:nvSpPr>
          <p:cNvPr id="7" name="Rectangle 6"/>
          <p:cNvSpPr/>
          <p:nvPr/>
        </p:nvSpPr>
        <p:spPr>
          <a:xfrm>
            <a:off x="1108702" y="3828653"/>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Dịp kỉ niệm</a:t>
            </a:r>
          </a:p>
        </p:txBody>
      </p:sp>
      <p:sp>
        <p:nvSpPr>
          <p:cNvPr id="8" name="Rounded Rectangle 7"/>
          <p:cNvSpPr/>
          <p:nvPr/>
        </p:nvSpPr>
        <p:spPr>
          <a:xfrm>
            <a:off x="1660234" y="2154656"/>
            <a:ext cx="3064605"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Mục tiêu</a:t>
            </a:r>
          </a:p>
        </p:txBody>
      </p:sp>
      <p:sp>
        <p:nvSpPr>
          <p:cNvPr id="9" name="Rectangle 8"/>
          <p:cNvSpPr/>
          <p:nvPr/>
        </p:nvSpPr>
        <p:spPr>
          <a:xfrm>
            <a:off x="1108702" y="4781446"/>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Mua sắm</a:t>
            </a:r>
          </a:p>
        </p:txBody>
      </p:sp>
      <p:sp>
        <p:nvSpPr>
          <p:cNvPr id="10" name="Rectangle 9"/>
          <p:cNvSpPr/>
          <p:nvPr/>
        </p:nvSpPr>
        <p:spPr>
          <a:xfrm>
            <a:off x="1108702" y="5685470"/>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Trang trí, làm mới nhà cửa</a:t>
            </a:r>
          </a:p>
        </p:txBody>
      </p:sp>
      <p:sp>
        <p:nvSpPr>
          <p:cNvPr id="16" name="Rectangle 15"/>
          <p:cNvSpPr/>
          <p:nvPr/>
        </p:nvSpPr>
        <p:spPr>
          <a:xfrm>
            <a:off x="7037771" y="2924629"/>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C</a:t>
            </a:r>
            <a:r>
              <a:rPr lang="vi-VN" sz="2700" b="1">
                <a:solidFill>
                  <a:srgbClr val="002060"/>
                </a:solidFill>
                <a:latin typeface="Times New Roman" pitchFamily="18" charset="0"/>
                <a:cs typeface="Times New Roman" pitchFamily="18" charset="0"/>
              </a:rPr>
              <a:t>ây mục tiêu</a:t>
            </a:r>
            <a:endParaRPr lang="en-US" sz="2700" b="1">
              <a:solidFill>
                <a:srgbClr val="002060"/>
              </a:solidFill>
              <a:latin typeface="Times New Roman" pitchFamily="18" charset="0"/>
              <a:cs typeface="Times New Roman" pitchFamily="18" charset="0"/>
            </a:endParaRPr>
          </a:p>
        </p:txBody>
      </p:sp>
      <p:sp>
        <p:nvSpPr>
          <p:cNvPr id="17" name="Rectangle 16"/>
          <p:cNvSpPr/>
          <p:nvPr/>
        </p:nvSpPr>
        <p:spPr>
          <a:xfrm>
            <a:off x="7037771" y="3828653"/>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S</a:t>
            </a:r>
            <a:r>
              <a:rPr lang="vi-VN" sz="2700" b="1">
                <a:solidFill>
                  <a:srgbClr val="002060"/>
                </a:solidFill>
                <a:latin typeface="Times New Roman" pitchFamily="18" charset="0"/>
                <a:cs typeface="Times New Roman" pitchFamily="18" charset="0"/>
              </a:rPr>
              <a:t>ơ đồ tư duy</a:t>
            </a:r>
            <a:endParaRPr lang="en-US" sz="2700" b="1">
              <a:solidFill>
                <a:srgbClr val="002060"/>
              </a:solidFill>
              <a:latin typeface="Times New Roman" pitchFamily="18" charset="0"/>
              <a:cs typeface="Times New Roman" pitchFamily="18" charset="0"/>
            </a:endParaRPr>
          </a:p>
        </p:txBody>
      </p:sp>
      <p:sp>
        <p:nvSpPr>
          <p:cNvPr id="18" name="Rounded Rectangle 17"/>
          <p:cNvSpPr/>
          <p:nvPr/>
        </p:nvSpPr>
        <p:spPr>
          <a:xfrm>
            <a:off x="7516733" y="2154656"/>
            <a:ext cx="3064605"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Trình bày</a:t>
            </a:r>
          </a:p>
        </p:txBody>
      </p:sp>
      <p:sp>
        <p:nvSpPr>
          <p:cNvPr id="19" name="Rectangle 18"/>
          <p:cNvSpPr/>
          <p:nvPr/>
        </p:nvSpPr>
        <p:spPr>
          <a:xfrm>
            <a:off x="7037771" y="4781446"/>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S</a:t>
            </a:r>
            <a:r>
              <a:rPr lang="vi-VN" sz="2700" b="1">
                <a:solidFill>
                  <a:srgbClr val="002060"/>
                </a:solidFill>
                <a:latin typeface="Times New Roman" pitchFamily="18" charset="0"/>
                <a:cs typeface="Times New Roman" pitchFamily="18" charset="0"/>
              </a:rPr>
              <a:t>ử dụng sketchnote</a:t>
            </a:r>
            <a:endParaRPr lang="en-US" sz="2700" b="1">
              <a:solidFill>
                <a:srgbClr val="002060"/>
              </a:solidFill>
              <a:latin typeface="Times New Roman" pitchFamily="18" charset="0"/>
              <a:cs typeface="Times New Roman" pitchFamily="18" charset="0"/>
            </a:endParaRPr>
          </a:p>
        </p:txBody>
      </p:sp>
      <p:sp>
        <p:nvSpPr>
          <p:cNvPr id="20" name="Rectangle 19"/>
          <p:cNvSpPr/>
          <p:nvPr/>
        </p:nvSpPr>
        <p:spPr>
          <a:xfrm>
            <a:off x="7037771" y="5685470"/>
            <a:ext cx="4339082" cy="6645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Sổ tay</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784" y="3192464"/>
            <a:ext cx="2246193" cy="260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611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p:bldP spid="10" grpId="0"/>
      <p:bldP spid="16" grpId="0"/>
      <p:bldP spid="17" grpId="0"/>
      <p:bldP spid="18" grpId="0" animBg="1"/>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4" name="TextBox 3">
            <a:extLst>
              <a:ext uri="{FF2B5EF4-FFF2-40B4-BE49-F238E27FC236}">
                <a16:creationId xmlns:a16="http://schemas.microsoft.com/office/drawing/2014/main"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 name="Rectangle 4"/>
          <p:cNvSpPr/>
          <p:nvPr/>
        </p:nvSpPr>
        <p:spPr>
          <a:xfrm>
            <a:off x="832516" y="1703528"/>
            <a:ext cx="9982327" cy="27088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7" name="Diamond 6"/>
          <p:cNvSpPr/>
          <p:nvPr/>
        </p:nvSpPr>
        <p:spPr>
          <a:xfrm>
            <a:off x="10276013" y="1703528"/>
            <a:ext cx="1077660" cy="2708815"/>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Times New Roman" pitchFamily="18" charset="0"/>
              <a:cs typeface="Times New Roman" pitchFamily="18" charset="0"/>
            </a:endParaRPr>
          </a:p>
        </p:txBody>
      </p:sp>
      <p:sp>
        <p:nvSpPr>
          <p:cNvPr id="8" name="TextBox 7"/>
          <p:cNvSpPr txBox="1"/>
          <p:nvPr/>
        </p:nvSpPr>
        <p:spPr>
          <a:xfrm>
            <a:off x="10526352" y="2703992"/>
            <a:ext cx="576982" cy="707886"/>
          </a:xfrm>
          <a:prstGeom prst="rect">
            <a:avLst/>
          </a:prstGeom>
          <a:noFill/>
        </p:spPr>
        <p:txBody>
          <a:bodyPr wrap="square" rtlCol="0">
            <a:spAutoFit/>
          </a:bodyPr>
          <a:lstStyle/>
          <a:p>
            <a:pPr algn="ctr"/>
            <a:r>
              <a:rPr lang="en-US" sz="4000" b="1" dirty="0">
                <a:solidFill>
                  <a:srgbClr val="336699"/>
                </a:solidFill>
                <a:latin typeface="Times New Roman" pitchFamily="18" charset="0"/>
                <a:cs typeface="Times New Roman" pitchFamily="18" charset="0"/>
              </a:rPr>
              <a:t>1</a:t>
            </a:r>
          </a:p>
        </p:txBody>
      </p:sp>
      <p:sp>
        <p:nvSpPr>
          <p:cNvPr id="9" name="Rectangle 8"/>
          <p:cNvSpPr/>
          <p:nvPr/>
        </p:nvSpPr>
        <p:spPr>
          <a:xfrm>
            <a:off x="1050226" y="4805027"/>
            <a:ext cx="10521157" cy="176993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10" name="Rectangle 9"/>
          <p:cNvSpPr/>
          <p:nvPr/>
        </p:nvSpPr>
        <p:spPr>
          <a:xfrm>
            <a:off x="1498505" y="5105216"/>
            <a:ext cx="9898744" cy="1169551"/>
          </a:xfrm>
          <a:prstGeom prst="rect">
            <a:avLst/>
          </a:prstGeom>
        </p:spPr>
        <p:txBody>
          <a:bodyPr wrap="square">
            <a:spAutoFit/>
          </a:bodyPr>
          <a:lstStyle/>
          <a:p>
            <a:pPr algn="ctr"/>
            <a:r>
              <a:rPr lang="vi-VN" sz="3500">
                <a:solidFill>
                  <a:srgbClr val="002060"/>
                </a:solidFill>
                <a:latin typeface="Times New Roman" pitchFamily="18" charset="0"/>
                <a:cs typeface="Times New Roman" pitchFamily="18" charset="0"/>
              </a:rPr>
              <a:t>Dù thu nhập ở mức độ khác nhau nhưng việc đặt ra mục tiêu tiết kiệm tài chính là cần thiết.</a:t>
            </a:r>
            <a:endParaRPr lang="en-US" sz="3500" i="1">
              <a:solidFill>
                <a:srgbClr val="002060"/>
              </a:solidFill>
              <a:latin typeface="Times New Roman" pitchFamily="18" charset="0"/>
              <a:cs typeface="Times New Roman" pitchFamily="18" charset="0"/>
            </a:endParaRPr>
          </a:p>
        </p:txBody>
      </p:sp>
      <p:sp>
        <p:nvSpPr>
          <p:cNvPr id="11" name="Diamond 10"/>
          <p:cNvSpPr/>
          <p:nvPr/>
        </p:nvSpPr>
        <p:spPr>
          <a:xfrm>
            <a:off x="485055" y="4840886"/>
            <a:ext cx="1077660" cy="1734072"/>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Times New Roman" pitchFamily="18" charset="0"/>
              <a:cs typeface="Times New Roman" pitchFamily="18" charset="0"/>
            </a:endParaRPr>
          </a:p>
        </p:txBody>
      </p:sp>
      <p:sp>
        <p:nvSpPr>
          <p:cNvPr id="12" name="TextBox 11"/>
          <p:cNvSpPr txBox="1"/>
          <p:nvPr/>
        </p:nvSpPr>
        <p:spPr>
          <a:xfrm>
            <a:off x="734519" y="5353979"/>
            <a:ext cx="576982" cy="707886"/>
          </a:xfrm>
          <a:prstGeom prst="rect">
            <a:avLst/>
          </a:prstGeom>
          <a:noFill/>
        </p:spPr>
        <p:txBody>
          <a:bodyPr wrap="square" rtlCol="0">
            <a:spAutoFit/>
          </a:bodyPr>
          <a:lstStyle/>
          <a:p>
            <a:pPr algn="ctr"/>
            <a:r>
              <a:rPr lang="en-US" sz="4000" b="1" dirty="0">
                <a:solidFill>
                  <a:srgbClr val="336699"/>
                </a:solidFill>
                <a:latin typeface="Times New Roman" pitchFamily="18" charset="0"/>
                <a:cs typeface="Times New Roman" pitchFamily="18" charset="0"/>
              </a:rPr>
              <a:t>2</a:t>
            </a:r>
          </a:p>
        </p:txBody>
      </p:sp>
      <p:sp>
        <p:nvSpPr>
          <p:cNvPr id="13" name="Rectangle 12"/>
          <p:cNvSpPr/>
          <p:nvPr/>
        </p:nvSpPr>
        <p:spPr>
          <a:xfrm>
            <a:off x="931818" y="1790893"/>
            <a:ext cx="9344195" cy="2554545"/>
          </a:xfrm>
          <a:prstGeom prst="rect">
            <a:avLst/>
          </a:prstGeom>
        </p:spPr>
        <p:txBody>
          <a:bodyPr wrap="square">
            <a:spAutoFit/>
          </a:bodyPr>
          <a:lstStyle/>
          <a:p>
            <a:pPr algn="ctr"/>
            <a:r>
              <a:rPr lang="vi-VN" sz="3200">
                <a:solidFill>
                  <a:srgbClr val="002060"/>
                </a:solidFill>
                <a:latin typeface="Times New Roman" pitchFamily="18" charset="0"/>
                <a:cs typeface="Times New Roman" pitchFamily="18" charset="0"/>
              </a:rPr>
              <a:t>Trong cuộc sống, ngoài những công việc hằng ngày bắt buộc phải làm để có nguồn thu nhập và chi tiêu hợp lí, thì việc xác định mục tiêu tiết kiệm tài chính là vô cùng quan trọng để có thể có những giờ phút nghỉ ngơi bên gia đình và thay đổi cuộc sống.</a:t>
            </a:r>
            <a:endParaRPr lang="en-US" sz="32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48732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p:bldP spid="9" grpId="0" animBg="1"/>
      <p:bldP spid="10" grpId="0"/>
      <p:bldP spid="11" grpId="0" animBg="1"/>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3 – HOẠT ĐỘNG 2</a:t>
            </a:r>
            <a:endParaRPr lang="en-US" sz="2600" b="1" dirty="0">
              <a:solidFill>
                <a:srgbClr val="0000CC"/>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57" y="3636400"/>
            <a:ext cx="2737118" cy="306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780176" y="1880457"/>
            <a:ext cx="2837499"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Nhiệm vụ </a:t>
            </a:r>
          </a:p>
          <a:p>
            <a:pPr algn="ctr"/>
            <a:r>
              <a:rPr lang="en-US" sz="3600" b="1">
                <a:solidFill>
                  <a:schemeClr val="bg1"/>
                </a:solidFill>
                <a:latin typeface="Times New Roman" pitchFamily="18" charset="0"/>
                <a:cs typeface="Times New Roman" pitchFamily="18" charset="0"/>
              </a:rPr>
              <a:t>cá nhân</a:t>
            </a:r>
          </a:p>
        </p:txBody>
      </p:sp>
      <p:sp>
        <p:nvSpPr>
          <p:cNvPr id="5" name="Rounded Rectangle 4"/>
          <p:cNvSpPr/>
          <p:nvPr/>
        </p:nvSpPr>
        <p:spPr>
          <a:xfrm>
            <a:off x="4612285" y="1741526"/>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7" name="TextBox 6"/>
          <p:cNvSpPr txBox="1"/>
          <p:nvPr/>
        </p:nvSpPr>
        <p:spPr>
          <a:xfrm>
            <a:off x="4510687" y="1936184"/>
            <a:ext cx="7347485" cy="1384995"/>
          </a:xfrm>
          <a:prstGeom prst="rect">
            <a:avLst/>
          </a:prstGeom>
          <a:noFill/>
        </p:spPr>
        <p:txBody>
          <a:bodyPr wrap="square" rtlCol="0">
            <a:spAutoFit/>
          </a:bodyPr>
          <a:lstStyle/>
          <a:p>
            <a:pPr lvl="0" algn="ctr"/>
            <a:r>
              <a:rPr lang="vi-VN" sz="2800" b="1" i="1">
                <a:solidFill>
                  <a:srgbClr val="002060"/>
                </a:solidFill>
                <a:latin typeface="Times New Roman" pitchFamily="18" charset="0"/>
                <a:cs typeface="Times New Roman" pitchFamily="18" charset="0"/>
              </a:rPr>
              <a:t>Hãy lựa chọn một mục tiêu tiết kiệm cho một sự việc nào đó và đưa ra cách mà em dự định sẽ thực hiện</a:t>
            </a:r>
            <a:endParaRPr lang="vi-VN" sz="2700" b="1" i="1" dirty="0">
              <a:solidFill>
                <a:srgbClr val="002060"/>
              </a:solidFill>
              <a:latin typeface="Times New Roman" pitchFamily="18" charset="0"/>
              <a:ea typeface="Nixie One"/>
              <a:cs typeface="Times New Roman" pitchFamily="18" charset="0"/>
              <a:sym typeface="Nixie One"/>
            </a:endParaRPr>
          </a:p>
        </p:txBody>
      </p:sp>
      <p:sp>
        <p:nvSpPr>
          <p:cNvPr id="8" name="Rounded Rectangle 7"/>
          <p:cNvSpPr/>
          <p:nvPr/>
        </p:nvSpPr>
        <p:spPr>
          <a:xfrm>
            <a:off x="6957854" y="124025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1</a:t>
            </a:r>
          </a:p>
        </p:txBody>
      </p:sp>
      <p:sp>
        <p:nvSpPr>
          <p:cNvPr id="9" name="Rounded Rectangle 8"/>
          <p:cNvSpPr/>
          <p:nvPr/>
        </p:nvSpPr>
        <p:spPr>
          <a:xfrm>
            <a:off x="4612285" y="446295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4767468" y="4773724"/>
            <a:ext cx="6887505" cy="954107"/>
          </a:xfrm>
          <a:prstGeom prst="rect">
            <a:avLst/>
          </a:prstGeom>
          <a:noFill/>
        </p:spPr>
        <p:txBody>
          <a:bodyPr wrap="square" rtlCol="0">
            <a:spAutoFit/>
          </a:bodyPr>
          <a:lstStyle/>
          <a:p>
            <a:pPr lvl="0" algn="ctr"/>
            <a:r>
              <a:rPr lang="vi-VN" sz="2800" b="1" i="1">
                <a:solidFill>
                  <a:srgbClr val="002060"/>
                </a:solidFill>
                <a:latin typeface="Times New Roman" pitchFamily="18" charset="0"/>
                <a:cs typeface="Times New Roman" pitchFamily="18" charset="0"/>
              </a:rPr>
              <a:t>Chia sẻ với các bạn về cách mà bản thân em và gia đình đã tiết kiệm</a:t>
            </a:r>
            <a:endParaRPr lang="vi-VN" sz="2700" b="1" i="1" dirty="0">
              <a:solidFill>
                <a:srgbClr val="002060"/>
              </a:solidFill>
              <a:latin typeface="Times New Roman" pitchFamily="18" charset="0"/>
              <a:ea typeface="Nixie One"/>
              <a:cs typeface="Times New Roman" pitchFamily="18" charset="0"/>
              <a:sym typeface="Nixie One"/>
            </a:endParaRPr>
          </a:p>
        </p:txBody>
      </p:sp>
      <p:sp>
        <p:nvSpPr>
          <p:cNvPr id="11" name="Rounded Rectangle 10"/>
          <p:cNvSpPr/>
          <p:nvPr/>
        </p:nvSpPr>
        <p:spPr>
          <a:xfrm>
            <a:off x="6957854" y="3961685"/>
            <a:ext cx="2751793"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2</a:t>
            </a:r>
          </a:p>
        </p:txBody>
      </p:sp>
    </p:spTree>
    <p:extLst>
      <p:ext uri="{BB962C8B-B14F-4D97-AF65-F5344CB8AC3E}">
        <p14:creationId xmlns:p14="http://schemas.microsoft.com/office/powerpoint/2010/main" val="2483792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3 – HOẠT ĐỘNG 2</a:t>
            </a:r>
            <a:endParaRPr lang="en-US" sz="26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3860799" y="895589"/>
            <a:ext cx="4702629" cy="875367"/>
          </a:xfrm>
          <a:prstGeom prst="rect">
            <a:avLst/>
          </a:prstGeom>
        </p:spPr>
      </p:pic>
      <p:sp>
        <p:nvSpPr>
          <p:cNvPr id="4" name="TextBox 3">
            <a:extLst>
              <a:ext uri="{FF2B5EF4-FFF2-40B4-BE49-F238E27FC236}">
                <a16:creationId xmlns:a16="http://schemas.microsoft.com/office/drawing/2014/main" id="{23E28E47-60F9-423C-B866-1FA8E553999F}"/>
              </a:ext>
            </a:extLst>
          </p:cNvPr>
          <p:cNvSpPr txBox="1"/>
          <p:nvPr/>
        </p:nvSpPr>
        <p:spPr>
          <a:xfrm>
            <a:off x="1146412" y="982957"/>
            <a:ext cx="10372297" cy="600164"/>
          </a:xfrm>
          <a:prstGeom prst="rect">
            <a:avLst/>
          </a:prstGeom>
          <a:noFill/>
        </p:spPr>
        <p:txBody>
          <a:bodyPr wrap="square" rtlCol="0">
            <a:spAutoFit/>
          </a:bodyPr>
          <a:lstStyle/>
          <a:p>
            <a:pPr lvl="0" algn="ctr">
              <a:defRPr/>
            </a:pPr>
            <a:r>
              <a:rPr lang="en-US" sz="3300" b="1">
                <a:solidFill>
                  <a:srgbClr val="FF0000"/>
                </a:solidFill>
                <a:latin typeface="Times New Roman" pitchFamily="18" charset="0"/>
                <a:cs typeface="Times New Roman" pitchFamily="18" charset="0"/>
              </a:rPr>
              <a:t>Gợi ý</a:t>
            </a:r>
            <a:endParaRPr kumimoji="0" lang="x-none" sz="33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 name="Rectangle 4"/>
          <p:cNvSpPr/>
          <p:nvPr/>
        </p:nvSpPr>
        <p:spPr>
          <a:xfrm>
            <a:off x="1108702" y="2663377"/>
            <a:ext cx="4667984" cy="664540"/>
          </a:xfrm>
          <a:prstGeom prst="rect">
            <a:avLst/>
          </a:prstGeom>
          <a:noFill/>
          <a:ln>
            <a:solidFill>
              <a:schemeClr val="accent6">
                <a:lumMod val="75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Sắm một cây hoa trang trí Tết</a:t>
            </a:r>
            <a:endParaRPr lang="en-US" sz="2700" b="1">
              <a:solidFill>
                <a:srgbClr val="002060"/>
              </a:solidFill>
              <a:latin typeface="Times New Roman" pitchFamily="18" charset="0"/>
              <a:cs typeface="Times New Roman" pitchFamily="18" charset="0"/>
            </a:endParaRPr>
          </a:p>
        </p:txBody>
      </p:sp>
      <p:sp>
        <p:nvSpPr>
          <p:cNvPr id="7" name="Rectangle 6"/>
          <p:cNvSpPr/>
          <p:nvPr/>
        </p:nvSpPr>
        <p:spPr>
          <a:xfrm>
            <a:off x="1108702" y="3567400"/>
            <a:ext cx="4667984" cy="952793"/>
          </a:xfrm>
          <a:prstGeom prst="rect">
            <a:avLst/>
          </a:prstGeom>
          <a:noFill/>
          <a:ln>
            <a:solidFill>
              <a:schemeClr val="accent6">
                <a:lumMod val="75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Mua quà sinh nhật tặng một thành viên trong gia đình</a:t>
            </a:r>
            <a:endParaRPr lang="en-US" sz="2700" b="1">
              <a:solidFill>
                <a:srgbClr val="002060"/>
              </a:solidFill>
              <a:latin typeface="Times New Roman" pitchFamily="18" charset="0"/>
              <a:cs typeface="Times New Roman" pitchFamily="18" charset="0"/>
            </a:endParaRPr>
          </a:p>
        </p:txBody>
      </p:sp>
      <p:sp>
        <p:nvSpPr>
          <p:cNvPr id="8" name="Rounded Rectangle 7"/>
          <p:cNvSpPr/>
          <p:nvPr/>
        </p:nvSpPr>
        <p:spPr>
          <a:xfrm>
            <a:off x="1660234" y="1893404"/>
            <a:ext cx="3064605"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Mục tiêu</a:t>
            </a:r>
          </a:p>
        </p:txBody>
      </p:sp>
      <p:sp>
        <p:nvSpPr>
          <p:cNvPr id="9" name="Rectangle 8"/>
          <p:cNvSpPr/>
          <p:nvPr/>
        </p:nvSpPr>
        <p:spPr>
          <a:xfrm>
            <a:off x="1108702" y="4737904"/>
            <a:ext cx="4667984" cy="904024"/>
          </a:xfrm>
          <a:prstGeom prst="rect">
            <a:avLst/>
          </a:prstGeom>
          <a:noFill/>
          <a:ln>
            <a:solidFill>
              <a:schemeClr val="accent6">
                <a:lumMod val="75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Mua máy tính cầm tay phục vụ việc học</a:t>
            </a:r>
          </a:p>
        </p:txBody>
      </p:sp>
      <p:sp>
        <p:nvSpPr>
          <p:cNvPr id="10" name="Rectangle 9"/>
          <p:cNvSpPr/>
          <p:nvPr/>
        </p:nvSpPr>
        <p:spPr>
          <a:xfrm>
            <a:off x="1108702" y="5830610"/>
            <a:ext cx="4667984" cy="664540"/>
          </a:xfrm>
          <a:prstGeom prst="rect">
            <a:avLst/>
          </a:prstGeom>
          <a:noFill/>
          <a:ln>
            <a:solidFill>
              <a:schemeClr val="accent6">
                <a:lumMod val="75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Mua xe đạp mới</a:t>
            </a:r>
            <a:endParaRPr lang="en-US" sz="2700" b="1">
              <a:solidFill>
                <a:srgbClr val="002060"/>
              </a:solidFill>
              <a:latin typeface="Times New Roman" pitchFamily="18" charset="0"/>
              <a:cs typeface="Times New Roman" pitchFamily="18" charset="0"/>
            </a:endParaRPr>
          </a:p>
        </p:txBody>
      </p:sp>
      <p:sp>
        <p:nvSpPr>
          <p:cNvPr id="18" name="Rounded Rectangle 17"/>
          <p:cNvSpPr/>
          <p:nvPr/>
        </p:nvSpPr>
        <p:spPr>
          <a:xfrm>
            <a:off x="7516733" y="1893404"/>
            <a:ext cx="3064605"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Cách tiết kiệm</a:t>
            </a:r>
          </a:p>
        </p:txBody>
      </p:sp>
      <p:sp>
        <p:nvSpPr>
          <p:cNvPr id="21" name="Rectangle 20"/>
          <p:cNvSpPr/>
          <p:nvPr/>
        </p:nvSpPr>
        <p:spPr>
          <a:xfrm>
            <a:off x="6850725" y="2701230"/>
            <a:ext cx="4667984" cy="664540"/>
          </a:xfrm>
          <a:prstGeom prst="rect">
            <a:avLst/>
          </a:prstGeom>
          <a:noFill/>
          <a:ln>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Người </a:t>
            </a:r>
            <a:r>
              <a:rPr lang="vi-VN" sz="2700" b="1">
                <a:solidFill>
                  <a:srgbClr val="002060"/>
                </a:solidFill>
                <a:latin typeface="Times New Roman" pitchFamily="18" charset="0"/>
                <a:cs typeface="Times New Roman" pitchFamily="18" charset="0"/>
              </a:rPr>
              <a:t>thân cho</a:t>
            </a:r>
            <a:endParaRPr lang="en-US" sz="2700" b="1">
              <a:solidFill>
                <a:srgbClr val="002060"/>
              </a:solidFill>
              <a:latin typeface="Times New Roman" pitchFamily="18" charset="0"/>
              <a:cs typeface="Times New Roman" pitchFamily="18" charset="0"/>
            </a:endParaRPr>
          </a:p>
        </p:txBody>
      </p:sp>
      <p:sp>
        <p:nvSpPr>
          <p:cNvPr id="22" name="Rectangle 21"/>
          <p:cNvSpPr/>
          <p:nvPr/>
        </p:nvSpPr>
        <p:spPr>
          <a:xfrm>
            <a:off x="6850725" y="3605253"/>
            <a:ext cx="4667984" cy="952793"/>
          </a:xfrm>
          <a:prstGeom prst="rect">
            <a:avLst/>
          </a:prstGeom>
          <a:noFill/>
          <a:ln>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Tiền thưởng các cuộc thi </a:t>
            </a:r>
            <a:endParaRPr lang="en-US" sz="2700" b="1">
              <a:solidFill>
                <a:srgbClr val="002060"/>
              </a:solidFill>
              <a:latin typeface="Times New Roman" pitchFamily="18" charset="0"/>
              <a:cs typeface="Times New Roman" pitchFamily="18" charset="0"/>
            </a:endParaRPr>
          </a:p>
        </p:txBody>
      </p:sp>
      <p:sp>
        <p:nvSpPr>
          <p:cNvPr id="23" name="Rectangle 22"/>
          <p:cNvSpPr/>
          <p:nvPr/>
        </p:nvSpPr>
        <p:spPr>
          <a:xfrm>
            <a:off x="6850725" y="4775757"/>
            <a:ext cx="4667984" cy="904024"/>
          </a:xfrm>
          <a:prstGeom prst="rect">
            <a:avLst/>
          </a:prstGeom>
          <a:noFill/>
          <a:ln>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Tiền từ công việc làm thêm</a:t>
            </a:r>
          </a:p>
        </p:txBody>
      </p:sp>
      <p:sp>
        <p:nvSpPr>
          <p:cNvPr id="24" name="Rectangle 23"/>
          <p:cNvSpPr/>
          <p:nvPr/>
        </p:nvSpPr>
        <p:spPr>
          <a:xfrm>
            <a:off x="6850725" y="5868463"/>
            <a:ext cx="4667984" cy="664540"/>
          </a:xfrm>
          <a:prstGeom prst="rect">
            <a:avLst/>
          </a:prstGeom>
          <a:noFill/>
          <a:ln>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700" b="1">
                <a:solidFill>
                  <a:srgbClr val="002060"/>
                </a:solidFill>
                <a:latin typeface="Times New Roman" pitchFamily="18" charset="0"/>
                <a:cs typeface="Times New Roman" pitchFamily="18" charset="0"/>
              </a:rPr>
              <a:t>T</a:t>
            </a:r>
            <a:r>
              <a:rPr lang="vi-VN" sz="2700" b="1">
                <a:solidFill>
                  <a:srgbClr val="002060"/>
                </a:solidFill>
                <a:latin typeface="Times New Roman" pitchFamily="18" charset="0"/>
                <a:cs typeface="Times New Roman" pitchFamily="18" charset="0"/>
              </a:rPr>
              <a:t>iền mừng tuổi năm mới</a:t>
            </a:r>
            <a:endParaRPr lang="en-US" sz="27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68444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8"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4">
            <a:alphaModFix amt="46000"/>
            <a:lum/>
          </a:blip>
          <a:srcRect/>
          <a:stretch>
            <a:fillRect/>
          </a:stretch>
        </a:blipFill>
        <a:effectLst/>
      </p:bgPr>
    </p:bg>
    <p:spTree>
      <p:nvGrpSpPr>
        <p:cNvPr id="1" name=""/>
        <p:cNvGrpSpPr/>
        <p:nvPr/>
      </p:nvGrpSpPr>
      <p:grpSpPr>
        <a:xfrm>
          <a:off x="0" y="0"/>
          <a:ext cx="0" cy="0"/>
          <a:chOff x="0" y="0"/>
          <a:chExt cx="0" cy="0"/>
        </a:xfrm>
      </p:grpSpPr>
      <p:sp>
        <p:nvSpPr>
          <p:cNvPr id="28" name="MH_Other_2"/>
          <p:cNvSpPr/>
          <p:nvPr>
            <p:custDataLst>
              <p:tags r:id="rId1"/>
            </p:custDataLst>
          </p:nvPr>
        </p:nvSpPr>
        <p:spPr bwMode="auto">
          <a:xfrm>
            <a:off x="2489009" y="63487"/>
            <a:ext cx="632878" cy="731053"/>
          </a:xfrm>
          <a:prstGeom prst="ellipse">
            <a:avLst/>
          </a:prstGeom>
          <a:solidFill>
            <a:srgbClr val="92D05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B</a:t>
            </a:r>
            <a:endParaRPr lang="zh-CN" altLang="en-US" sz="4500" b="1" dirty="0">
              <a:solidFill>
                <a:srgbClr val="002060"/>
              </a:solidFill>
              <a:latin typeface="UVN Bach Dang Nang" pitchFamily="18" charset="0"/>
              <a:cs typeface="+mn-ea"/>
              <a:sym typeface="+mn-lt"/>
            </a:endParaRPr>
          </a:p>
        </p:txBody>
      </p:sp>
      <p:sp>
        <p:nvSpPr>
          <p:cNvPr id="33" name="MH_Other_2"/>
          <p:cNvSpPr/>
          <p:nvPr>
            <p:custDataLst>
              <p:tags r:id="rId2"/>
            </p:custDataLst>
          </p:nvPr>
        </p:nvSpPr>
        <p:spPr bwMode="auto">
          <a:xfrm>
            <a:off x="8489289" y="83549"/>
            <a:ext cx="632877" cy="731053"/>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sp>
        <p:nvSpPr>
          <p:cNvPr id="34" name="MH_Other_2"/>
          <p:cNvSpPr/>
          <p:nvPr>
            <p:custDataLst>
              <p:tags r:id="rId3"/>
            </p:custDataLst>
          </p:nvPr>
        </p:nvSpPr>
        <p:spPr bwMode="auto">
          <a:xfrm>
            <a:off x="9392729" y="61673"/>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V</a:t>
            </a:r>
            <a:endParaRPr lang="zh-CN" altLang="en-US" sz="4500" b="1" dirty="0">
              <a:solidFill>
                <a:srgbClr val="002060"/>
              </a:solidFill>
              <a:latin typeface="UVN Bach Dang Nang" pitchFamily="18" charset="0"/>
              <a:cs typeface="+mn-ea"/>
              <a:sym typeface="+mn-lt"/>
            </a:endParaRPr>
          </a:p>
        </p:txBody>
      </p:sp>
      <p:sp>
        <p:nvSpPr>
          <p:cNvPr id="35" name="MH_Other_2"/>
          <p:cNvSpPr/>
          <p:nvPr>
            <p:custDataLst>
              <p:tags r:id="rId4"/>
            </p:custDataLst>
          </p:nvPr>
        </p:nvSpPr>
        <p:spPr bwMode="auto">
          <a:xfrm>
            <a:off x="10067264" y="52735"/>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Ẻ</a:t>
            </a:r>
            <a:endParaRPr lang="zh-CN" altLang="en-US" sz="4500" b="1" dirty="0">
              <a:solidFill>
                <a:srgbClr val="002060"/>
              </a:solidFill>
              <a:latin typeface="UVN Bach Dang Nang" pitchFamily="18" charset="0"/>
              <a:cs typeface="+mn-ea"/>
              <a:sym typeface="+mn-lt"/>
            </a:endParaRPr>
          </a:p>
        </p:txBody>
      </p:sp>
      <p:sp>
        <p:nvSpPr>
          <p:cNvPr id="38" name="MH_Other_2"/>
          <p:cNvSpPr/>
          <p:nvPr>
            <p:custDataLst>
              <p:tags r:id="rId5"/>
            </p:custDataLst>
          </p:nvPr>
        </p:nvSpPr>
        <p:spPr bwMode="auto">
          <a:xfrm>
            <a:off x="5572275" y="88887"/>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Ố</a:t>
            </a:r>
            <a:endParaRPr lang="zh-CN" altLang="en-US" sz="4500" b="1" dirty="0">
              <a:solidFill>
                <a:srgbClr val="002060"/>
              </a:solidFill>
              <a:latin typeface="UVN Bach Dang Nang" pitchFamily="18" charset="0"/>
              <a:cs typeface="+mn-ea"/>
              <a:sym typeface="+mn-lt"/>
            </a:endParaRPr>
          </a:p>
        </p:txBody>
      </p:sp>
      <p:sp>
        <p:nvSpPr>
          <p:cNvPr id="39" name="MH_Other_2"/>
          <p:cNvSpPr/>
          <p:nvPr>
            <p:custDataLst>
              <p:tags r:id="rId6"/>
            </p:custDataLst>
          </p:nvPr>
        </p:nvSpPr>
        <p:spPr bwMode="auto">
          <a:xfrm>
            <a:off x="6246810" y="79949"/>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grpSp>
        <p:nvGrpSpPr>
          <p:cNvPr id="41" name="组合 5"/>
          <p:cNvGrpSpPr>
            <a:grpSpLocks/>
          </p:cNvGrpSpPr>
          <p:nvPr/>
        </p:nvGrpSpPr>
        <p:grpSpPr bwMode="auto">
          <a:xfrm>
            <a:off x="3147288" y="76187"/>
            <a:ext cx="1303399" cy="731053"/>
            <a:chOff x="3883639" y="607879"/>
            <a:chExt cx="2310364" cy="1121826"/>
          </a:xfrm>
          <a:solidFill>
            <a:srgbClr val="92D050"/>
          </a:solidFill>
        </p:grpSpPr>
        <p:sp>
          <p:nvSpPr>
            <p:cNvPr id="42" name="MH_Other_2"/>
            <p:cNvSpPr/>
            <p:nvPr>
              <p:custDataLst>
                <p:tags r:id="rId10"/>
              </p:custDataLst>
            </p:nvPr>
          </p:nvSpPr>
          <p:spPr>
            <a:xfrm>
              <a:off x="3883639" y="607879"/>
              <a:ext cx="1121818"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Ữ</a:t>
              </a:r>
              <a:endParaRPr lang="zh-CN" altLang="en-US" sz="4500" b="1" dirty="0">
                <a:solidFill>
                  <a:srgbClr val="002060"/>
                </a:solidFill>
                <a:latin typeface="UVN Bach Dang Nang" pitchFamily="18" charset="0"/>
                <a:cs typeface="+mn-ea"/>
                <a:sym typeface="+mn-lt"/>
              </a:endParaRPr>
            </a:p>
          </p:txBody>
        </p:sp>
        <p:sp>
          <p:nvSpPr>
            <p:cNvPr id="43" name="MH_Other_2"/>
            <p:cNvSpPr/>
            <p:nvPr>
              <p:custDataLst>
                <p:tags r:id="rId11"/>
              </p:custDataLst>
            </p:nvPr>
          </p:nvSpPr>
          <p:spPr>
            <a:xfrm>
              <a:off x="5072176" y="607879"/>
              <a:ext cx="1121827"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A</a:t>
              </a:r>
              <a:endParaRPr lang="zh-CN" altLang="en-US" sz="4500" b="1" dirty="0">
                <a:solidFill>
                  <a:srgbClr val="002060"/>
                </a:solidFill>
                <a:latin typeface="UVN Bach Dang Nang" pitchFamily="18" charset="0"/>
                <a:cs typeface="+mn-ea"/>
                <a:sym typeface="+mn-lt"/>
              </a:endParaRPr>
            </a:p>
          </p:txBody>
        </p:sp>
      </p:grpSp>
      <p:sp>
        <p:nvSpPr>
          <p:cNvPr id="44" name="MH_Other_2"/>
          <p:cNvSpPr/>
          <p:nvPr>
            <p:custDataLst>
              <p:tags r:id="rId7"/>
            </p:custDataLst>
          </p:nvPr>
        </p:nvSpPr>
        <p:spPr bwMode="auto">
          <a:xfrm>
            <a:off x="4933091" y="77511"/>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20" name="Text Box 8"/>
          <p:cNvSpPr txBox="1">
            <a:spLocks noChangeArrowheads="1"/>
          </p:cNvSpPr>
          <p:nvPr/>
        </p:nvSpPr>
        <p:spPr bwMode="black">
          <a:xfrm>
            <a:off x="740591" y="1102970"/>
            <a:ext cx="11117580" cy="547839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3500">
                <a:solidFill>
                  <a:srgbClr val="C00000"/>
                </a:solidFill>
                <a:latin typeface="Times New Roman" pitchFamily="18" charset="0"/>
                <a:cs typeface="Times New Roman" pitchFamily="18" charset="0"/>
              </a:rPr>
              <a:t>- </a:t>
            </a:r>
            <a:r>
              <a:rPr lang="en-US" sz="3500">
                <a:solidFill>
                  <a:srgbClr val="C00000"/>
                </a:solidFill>
                <a:latin typeface="Times New Roman" pitchFamily="18" charset="0"/>
                <a:cs typeface="Times New Roman" pitchFamily="18" charset="0"/>
              </a:rPr>
              <a:t>L</a:t>
            </a:r>
            <a:r>
              <a:rPr lang="vi-VN" sz="3500">
                <a:solidFill>
                  <a:srgbClr val="C00000"/>
                </a:solidFill>
                <a:latin typeface="Times New Roman" pitchFamily="18" charset="0"/>
                <a:cs typeface="Times New Roman" pitchFamily="18" charset="0"/>
              </a:rPr>
              <a:t>ên thực đơn nấu một bữa ăn cho gia đình 4 người, cùng quây quần trong bữa tối sau một ngày dài học tập và làm việc.</a:t>
            </a:r>
          </a:p>
          <a:p>
            <a:pPr algn="just"/>
            <a:r>
              <a:rPr lang="vi-VN" sz="3500">
                <a:solidFill>
                  <a:srgbClr val="C00000"/>
                </a:solidFill>
                <a:latin typeface="Times New Roman" pitchFamily="18" charset="0"/>
                <a:cs typeface="Times New Roman" pitchFamily="18" charset="0"/>
              </a:rPr>
              <a:t>- </a:t>
            </a:r>
            <a:r>
              <a:rPr lang="en-US" sz="3500">
                <a:solidFill>
                  <a:srgbClr val="C00000"/>
                </a:solidFill>
                <a:latin typeface="Times New Roman" pitchFamily="18" charset="0"/>
                <a:cs typeface="Times New Roman" pitchFamily="18" charset="0"/>
              </a:rPr>
              <a:t>Mỗi</a:t>
            </a:r>
            <a:r>
              <a:rPr lang="vi-VN" sz="3500">
                <a:solidFill>
                  <a:srgbClr val="C00000"/>
                </a:solidFill>
                <a:latin typeface="Times New Roman" pitchFamily="18" charset="0"/>
                <a:cs typeface="Times New Roman" pitchFamily="18" charset="0"/>
              </a:rPr>
              <a:t> nhóm (4 – 6HS), sẽ nhận được Phiếu đi chợ trị giá 100</a:t>
            </a:r>
            <a:r>
              <a:rPr lang="en-US" sz="3500">
                <a:solidFill>
                  <a:srgbClr val="C00000"/>
                </a:solidFill>
                <a:latin typeface="Times New Roman" pitchFamily="18" charset="0"/>
                <a:cs typeface="Times New Roman" pitchFamily="18" charset="0"/>
              </a:rPr>
              <a:t>.</a:t>
            </a:r>
            <a:r>
              <a:rPr lang="vi-VN" sz="3500">
                <a:solidFill>
                  <a:srgbClr val="C00000"/>
                </a:solidFill>
                <a:latin typeface="Times New Roman" pitchFamily="18" charset="0"/>
                <a:cs typeface="Times New Roman" pitchFamily="18" charset="0"/>
              </a:rPr>
              <a:t>000 đồng và thực hiện các yêu cầu </a:t>
            </a:r>
            <a:r>
              <a:rPr lang="en-US" sz="3500">
                <a:solidFill>
                  <a:srgbClr val="C00000"/>
                </a:solidFill>
                <a:latin typeface="Times New Roman" pitchFamily="18" charset="0"/>
                <a:cs typeface="Times New Roman" pitchFamily="18" charset="0"/>
              </a:rPr>
              <a:t>sau:</a:t>
            </a:r>
            <a:endParaRPr lang="vi-VN" sz="3500">
              <a:solidFill>
                <a:srgbClr val="C00000"/>
              </a:solidFill>
              <a:latin typeface="Times New Roman" pitchFamily="18" charset="0"/>
              <a:cs typeface="Times New Roman" pitchFamily="18" charset="0"/>
            </a:endParaRPr>
          </a:p>
          <a:p>
            <a:pPr marL="798513" indent="-450850" algn="just" defTabSz="508000">
              <a:buFont typeface="Arial" pitchFamily="34" charset="0"/>
              <a:buChar char="•"/>
            </a:pPr>
            <a:r>
              <a:rPr lang="vi-VN" sz="3500">
                <a:solidFill>
                  <a:srgbClr val="002060"/>
                </a:solidFill>
                <a:latin typeface="Times New Roman" pitchFamily="18" charset="0"/>
                <a:cs typeface="Times New Roman" pitchFamily="18" charset="0"/>
              </a:rPr>
              <a:t>Lên kế hoạch cho một bữa ăn với đầy đủ chất dinh dưỡng cho gia đình gồm 4 người.</a:t>
            </a:r>
            <a:endParaRPr lang="en-US" sz="3500">
              <a:solidFill>
                <a:srgbClr val="002060"/>
              </a:solidFill>
              <a:latin typeface="Times New Roman" pitchFamily="18" charset="0"/>
              <a:cs typeface="Times New Roman" pitchFamily="18" charset="0"/>
            </a:endParaRPr>
          </a:p>
          <a:p>
            <a:pPr marL="798513" indent="-450850" algn="just" defTabSz="508000">
              <a:buFont typeface="Arial" pitchFamily="34" charset="0"/>
              <a:buChar char="•"/>
            </a:pPr>
            <a:r>
              <a:rPr lang="vi-VN" sz="3500">
                <a:solidFill>
                  <a:srgbClr val="002060"/>
                </a:solidFill>
                <a:latin typeface="Times New Roman" pitchFamily="18" charset="0"/>
                <a:cs typeface="Times New Roman" pitchFamily="18" charset="0"/>
              </a:rPr>
              <a:t>Tính toán các thực phẩm, gia vị cần thiết để chế biến.</a:t>
            </a:r>
            <a:endParaRPr lang="en-US" sz="3500">
              <a:solidFill>
                <a:srgbClr val="002060"/>
              </a:solidFill>
              <a:latin typeface="Times New Roman" pitchFamily="18" charset="0"/>
              <a:cs typeface="Times New Roman" pitchFamily="18" charset="0"/>
            </a:endParaRPr>
          </a:p>
          <a:p>
            <a:pPr marL="798513" indent="-450850" algn="just" defTabSz="508000">
              <a:buFont typeface="Arial" pitchFamily="34" charset="0"/>
              <a:buChar char="•"/>
            </a:pPr>
            <a:r>
              <a:rPr lang="vi-VN" sz="3500">
                <a:solidFill>
                  <a:srgbClr val="002060"/>
                </a:solidFill>
                <a:latin typeface="Times New Roman" pitchFamily="18" charset="0"/>
                <a:cs typeface="Times New Roman" pitchFamily="18" charset="0"/>
              </a:rPr>
              <a:t>Tính toán cách chi tiêu để mua đủ những nguyên liệu cần thiết.</a:t>
            </a:r>
          </a:p>
        </p:txBody>
      </p:sp>
      <p:sp>
        <p:nvSpPr>
          <p:cNvPr id="15" name="MH_Other_2"/>
          <p:cNvSpPr/>
          <p:nvPr>
            <p:custDataLst>
              <p:tags r:id="rId8"/>
            </p:custDataLst>
          </p:nvPr>
        </p:nvSpPr>
        <p:spPr bwMode="auto">
          <a:xfrm>
            <a:off x="7856412" y="88887"/>
            <a:ext cx="632877" cy="731053"/>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U</a:t>
            </a:r>
            <a:endParaRPr lang="zh-CN" altLang="en-US" sz="4500" b="1" dirty="0">
              <a:solidFill>
                <a:srgbClr val="002060"/>
              </a:solidFill>
              <a:latin typeface="UVN Bach Dang Nang" pitchFamily="18" charset="0"/>
              <a:cs typeface="+mn-ea"/>
              <a:sym typeface="+mn-lt"/>
            </a:endParaRPr>
          </a:p>
        </p:txBody>
      </p:sp>
      <p:sp>
        <p:nvSpPr>
          <p:cNvPr id="17" name="MH_Other_2"/>
          <p:cNvSpPr/>
          <p:nvPr>
            <p:custDataLst>
              <p:tags r:id="rId9"/>
            </p:custDataLst>
          </p:nvPr>
        </p:nvSpPr>
        <p:spPr bwMode="auto">
          <a:xfrm>
            <a:off x="7223535" y="81644"/>
            <a:ext cx="632877" cy="731053"/>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V</a:t>
            </a:r>
            <a:endParaRPr lang="zh-CN" altLang="en-US" sz="4500" b="1" dirty="0">
              <a:solidFill>
                <a:srgbClr val="002060"/>
              </a:solidFill>
              <a:latin typeface="UVN Bach Dang Nang" pitchFamily="18" charset="0"/>
              <a:cs typeface="+mn-ea"/>
              <a:sym typeface="+mn-lt"/>
            </a:endParaRPr>
          </a:p>
        </p:txBody>
      </p:sp>
    </p:spTree>
    <p:extLst>
      <p:ext uri="{BB962C8B-B14F-4D97-AF65-F5344CB8AC3E}">
        <p14:creationId xmlns:p14="http://schemas.microsoft.com/office/powerpoint/2010/main" val="80760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wipe(down)">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down)">
                                      <p:cBhvr>
                                        <p:cTn id="44" dur="500"/>
                                        <p:tgtEl>
                                          <p:spTgt spid="2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xEl>
                                              <p:pRg st="2" end="2"/>
                                            </p:txEl>
                                          </p:spTgt>
                                        </p:tgtEl>
                                        <p:attrNameLst>
                                          <p:attrName>style.visibility</p:attrName>
                                        </p:attrNameLst>
                                      </p:cBhvr>
                                      <p:to>
                                        <p:strVal val="visible"/>
                                      </p:to>
                                    </p:set>
                                    <p:animEffect transition="in" filter="wipe(down)">
                                      <p:cBhvr>
                                        <p:cTn id="49" dur="500"/>
                                        <p:tgtEl>
                                          <p:spTgt spid="20">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
                                            <p:txEl>
                                              <p:pRg st="3" end="3"/>
                                            </p:txEl>
                                          </p:spTgt>
                                        </p:tgtEl>
                                        <p:attrNameLst>
                                          <p:attrName>style.visibility</p:attrName>
                                        </p:attrNameLst>
                                      </p:cBhvr>
                                      <p:to>
                                        <p:strVal val="visible"/>
                                      </p:to>
                                    </p:set>
                                    <p:animEffect transition="in" filter="wipe(down)">
                                      <p:cBhvr>
                                        <p:cTn id="54" dur="500"/>
                                        <p:tgtEl>
                                          <p:spTgt spid="20">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0">
                                            <p:txEl>
                                              <p:pRg st="4" end="4"/>
                                            </p:txEl>
                                          </p:spTgt>
                                        </p:tgtEl>
                                        <p:attrNameLst>
                                          <p:attrName>style.visibility</p:attrName>
                                        </p:attrNameLst>
                                      </p:cBhvr>
                                      <p:to>
                                        <p:strVal val="visible"/>
                                      </p:to>
                                    </p:set>
                                    <p:animEffect transition="in" filter="wipe(down)">
                                      <p:cBhvr>
                                        <p:cTn id="59"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P spid="35" grpId="0" animBg="1"/>
      <p:bldP spid="38" grpId="0" animBg="1"/>
      <p:bldP spid="39" grpId="0" animBg="1"/>
      <p:bldP spid="44" grpId="0" animBg="1"/>
      <p:bldP spid="15"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3 – HOẠT ĐỘNG 2</a:t>
            </a:r>
            <a:endParaRPr lang="en-US" sz="26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832513" y="1011701"/>
            <a:ext cx="11359486" cy="820776"/>
          </a:xfrm>
          <a:prstGeom prst="rect">
            <a:avLst/>
          </a:prstGeom>
        </p:spPr>
      </p:pic>
      <p:sp>
        <p:nvSpPr>
          <p:cNvPr id="4" name="TextBox 3">
            <a:extLst>
              <a:ext uri="{FF2B5EF4-FFF2-40B4-BE49-F238E27FC236}">
                <a16:creationId xmlns:a16="http://schemas.microsoft.com/office/drawing/2014/main" id="{23E28E47-60F9-423C-B866-1FA8E553999F}"/>
              </a:ext>
            </a:extLst>
          </p:cNvPr>
          <p:cNvSpPr txBox="1"/>
          <p:nvPr/>
        </p:nvSpPr>
        <p:spPr>
          <a:xfrm>
            <a:off x="1146412" y="1113583"/>
            <a:ext cx="10372297" cy="584775"/>
          </a:xfrm>
          <a:prstGeom prst="rect">
            <a:avLst/>
          </a:prstGeom>
          <a:noFill/>
        </p:spPr>
        <p:txBody>
          <a:bodyPr wrap="square" rtlCol="0">
            <a:spAutoFit/>
          </a:bodyPr>
          <a:lstStyle/>
          <a:p>
            <a:pPr lvl="0" algn="ctr">
              <a:defRPr/>
            </a:pPr>
            <a:r>
              <a:rPr lang="vi-VN" sz="3200" b="1">
                <a:solidFill>
                  <a:srgbClr val="FF0000"/>
                </a:solidFill>
                <a:latin typeface="Times New Roman" pitchFamily="18" charset="0"/>
                <a:cs typeface="Times New Roman" pitchFamily="18" charset="0"/>
              </a:rPr>
              <a:t>Cách thực hiện tiết kiệm trong gia đình</a:t>
            </a:r>
            <a:endParaRPr kumimoji="0" lang="x-none"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 name="Line 11"/>
          <p:cNvSpPr>
            <a:spLocks noChangeShapeType="1"/>
          </p:cNvSpPr>
          <p:nvPr/>
        </p:nvSpPr>
        <p:spPr bwMode="auto">
          <a:xfrm flipV="1">
            <a:off x="1442113" y="2423684"/>
            <a:ext cx="9912824" cy="97889"/>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7" name="Line 14"/>
          <p:cNvSpPr>
            <a:spLocks noChangeShapeType="1"/>
          </p:cNvSpPr>
          <p:nvPr/>
        </p:nvSpPr>
        <p:spPr bwMode="auto">
          <a:xfrm flipV="1">
            <a:off x="1442113" y="3107099"/>
            <a:ext cx="9912824" cy="55914"/>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 name="Line 25"/>
          <p:cNvSpPr>
            <a:spLocks noChangeShapeType="1"/>
          </p:cNvSpPr>
          <p:nvPr/>
        </p:nvSpPr>
        <p:spPr bwMode="auto">
          <a:xfrm>
            <a:off x="1442112" y="3782228"/>
            <a:ext cx="9912825" cy="22119"/>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 name="Line 28"/>
          <p:cNvSpPr>
            <a:spLocks noChangeShapeType="1"/>
          </p:cNvSpPr>
          <p:nvPr/>
        </p:nvSpPr>
        <p:spPr bwMode="auto">
          <a:xfrm flipV="1">
            <a:off x="1442113" y="4374158"/>
            <a:ext cx="9912824" cy="4951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 name="Rectangle 9"/>
          <p:cNvSpPr/>
          <p:nvPr/>
        </p:nvSpPr>
        <p:spPr>
          <a:xfrm>
            <a:off x="1588118" y="1992797"/>
            <a:ext cx="836459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Tiết kiệm trong tiêu dùng hàng ngày, tránh lãng phí</a:t>
            </a:r>
            <a:endParaRPr lang="en-US" sz="2200" b="1">
              <a:solidFill>
                <a:srgbClr val="002060"/>
              </a:solidFill>
              <a:latin typeface="Times New Roman" pitchFamily="18" charset="0"/>
              <a:cs typeface="Times New Roman" pitchFamily="18" charset="0"/>
            </a:endParaRPr>
          </a:p>
        </p:txBody>
      </p:sp>
      <p:sp>
        <p:nvSpPr>
          <p:cNvPr id="11" name="Rectangle 10"/>
          <p:cNvSpPr/>
          <p:nvPr/>
        </p:nvSpPr>
        <p:spPr>
          <a:xfrm>
            <a:off x="1593769" y="2676212"/>
            <a:ext cx="9511750"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Chỉ mua những thứ thật cần, tránh mua những thứ chỉ do ý thích</a:t>
            </a:r>
            <a:endParaRPr lang="en-US" sz="2200" b="1">
              <a:solidFill>
                <a:srgbClr val="002060"/>
              </a:solidFill>
              <a:latin typeface="Times New Roman" pitchFamily="18" charset="0"/>
              <a:cs typeface="Times New Roman" pitchFamily="18" charset="0"/>
            </a:endParaRPr>
          </a:p>
        </p:txBody>
      </p:sp>
      <p:sp>
        <p:nvSpPr>
          <p:cNvPr id="12" name="Rectangle 11"/>
          <p:cNvSpPr/>
          <p:nvPr/>
        </p:nvSpPr>
        <p:spPr>
          <a:xfrm>
            <a:off x="1613067" y="3332331"/>
            <a:ext cx="949245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Quyết định chi tiêu không phụ thuộc và tiếp thị và quảng cáo</a:t>
            </a:r>
            <a:endParaRPr lang="en-US" sz="2200" b="1">
              <a:solidFill>
                <a:srgbClr val="002060"/>
              </a:solidFill>
              <a:latin typeface="Times New Roman" pitchFamily="18" charset="0"/>
              <a:cs typeface="Times New Roman" pitchFamily="18" charset="0"/>
            </a:endParaRPr>
          </a:p>
        </p:txBody>
      </p:sp>
      <p:sp>
        <p:nvSpPr>
          <p:cNvPr id="13" name="Rectangle 12"/>
          <p:cNvSpPr/>
          <p:nvPr/>
        </p:nvSpPr>
        <p:spPr>
          <a:xfrm>
            <a:off x="1540401" y="3943271"/>
            <a:ext cx="836459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Cố gắng tự làm những công việc gia đình</a:t>
            </a:r>
            <a:r>
              <a:rPr lang="en-US" sz="2200" b="1">
                <a:solidFill>
                  <a:srgbClr val="002060"/>
                </a:solidFill>
                <a:latin typeface="Times New Roman" pitchFamily="18" charset="0"/>
                <a:cs typeface="Times New Roman" pitchFamily="18" charset="0"/>
              </a:rPr>
              <a:t>.</a:t>
            </a:r>
            <a:r>
              <a:rPr lang="vi-VN" sz="2200" b="1">
                <a:solidFill>
                  <a:srgbClr val="002060"/>
                </a:solidFill>
                <a:latin typeface="Times New Roman" pitchFamily="18" charset="0"/>
                <a:cs typeface="Times New Roman" pitchFamily="18" charset="0"/>
              </a:rPr>
              <a:t> Tiết kiệm điện, nước</a:t>
            </a:r>
            <a:r>
              <a:rPr lang="en-US" sz="2200" b="1">
                <a:solidFill>
                  <a:srgbClr val="002060"/>
                </a:solidFill>
                <a:latin typeface="Times New Roman" pitchFamily="18" charset="0"/>
                <a:cs typeface="Times New Roman" pitchFamily="18" charset="0"/>
              </a:rPr>
              <a:t>  </a:t>
            </a:r>
          </a:p>
        </p:txBody>
      </p:sp>
      <p:sp>
        <p:nvSpPr>
          <p:cNvPr id="14" name="Line 14"/>
          <p:cNvSpPr>
            <a:spLocks noChangeShapeType="1"/>
          </p:cNvSpPr>
          <p:nvPr/>
        </p:nvSpPr>
        <p:spPr bwMode="auto">
          <a:xfrm flipV="1">
            <a:off x="1442113" y="5047353"/>
            <a:ext cx="9912823" cy="55914"/>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5" name="Line 25"/>
          <p:cNvSpPr>
            <a:spLocks noChangeShapeType="1"/>
          </p:cNvSpPr>
          <p:nvPr/>
        </p:nvSpPr>
        <p:spPr bwMode="auto">
          <a:xfrm>
            <a:off x="1442113" y="5722482"/>
            <a:ext cx="9912824" cy="44238"/>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6" name="Line 28"/>
          <p:cNvSpPr>
            <a:spLocks noChangeShapeType="1"/>
          </p:cNvSpPr>
          <p:nvPr/>
        </p:nvSpPr>
        <p:spPr bwMode="auto">
          <a:xfrm>
            <a:off x="1442114" y="6363922"/>
            <a:ext cx="991282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 name="Rectangle 16"/>
          <p:cNvSpPr/>
          <p:nvPr/>
        </p:nvSpPr>
        <p:spPr>
          <a:xfrm>
            <a:off x="1580122" y="4616466"/>
            <a:ext cx="836459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Lập ngân sách chi tiêu cho gia đình theo nguyên tắc 50/30/20</a:t>
            </a:r>
            <a:endParaRPr lang="en-US" sz="2200" b="1">
              <a:solidFill>
                <a:srgbClr val="002060"/>
              </a:solidFill>
              <a:latin typeface="Times New Roman" pitchFamily="18" charset="0"/>
              <a:cs typeface="Times New Roman" pitchFamily="18" charset="0"/>
            </a:endParaRPr>
          </a:p>
        </p:txBody>
      </p:sp>
      <p:sp>
        <p:nvSpPr>
          <p:cNvPr id="18" name="Rectangle 17"/>
          <p:cNvSpPr/>
          <p:nvPr/>
        </p:nvSpPr>
        <p:spPr>
          <a:xfrm>
            <a:off x="1599420" y="5272585"/>
            <a:ext cx="949245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Tránh mua dư thừa và lãng phí thức ăn, ưu tiên bữa ăn gia đình</a:t>
            </a:r>
            <a:endParaRPr lang="en-US" sz="2200" b="1">
              <a:solidFill>
                <a:srgbClr val="002060"/>
              </a:solidFill>
              <a:latin typeface="Times New Roman" pitchFamily="18" charset="0"/>
              <a:cs typeface="Times New Roman" pitchFamily="18" charset="0"/>
            </a:endParaRPr>
          </a:p>
        </p:txBody>
      </p:sp>
      <p:sp>
        <p:nvSpPr>
          <p:cNvPr id="19" name="Rectangle 18"/>
          <p:cNvSpPr/>
          <p:nvPr/>
        </p:nvSpPr>
        <p:spPr>
          <a:xfrm>
            <a:off x="1540402" y="5883525"/>
            <a:ext cx="9565118"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Thanh lý những món đồ không sử dụng</a:t>
            </a:r>
            <a:endParaRPr lang="en-US" sz="2200" b="1">
              <a:solidFill>
                <a:srgbClr val="002060"/>
              </a:solidFill>
              <a:latin typeface="Times New Roman" pitchFamily="18" charset="0"/>
              <a:cs typeface="Times New Roman" pitchFamily="18" charset="0"/>
            </a:endParaRPr>
          </a:p>
        </p:txBody>
      </p:sp>
      <p:sp>
        <p:nvSpPr>
          <p:cNvPr id="20" name="Sun 19"/>
          <p:cNvSpPr/>
          <p:nvPr/>
        </p:nvSpPr>
        <p:spPr>
          <a:xfrm>
            <a:off x="968991" y="1992797"/>
            <a:ext cx="571410"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n 20"/>
          <p:cNvSpPr/>
          <p:nvPr/>
        </p:nvSpPr>
        <p:spPr>
          <a:xfrm>
            <a:off x="968991" y="2663224"/>
            <a:ext cx="571410"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n 21"/>
          <p:cNvSpPr/>
          <p:nvPr/>
        </p:nvSpPr>
        <p:spPr>
          <a:xfrm>
            <a:off x="968991" y="3300326"/>
            <a:ext cx="571410"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n 22"/>
          <p:cNvSpPr/>
          <p:nvPr/>
        </p:nvSpPr>
        <p:spPr>
          <a:xfrm>
            <a:off x="968991" y="3929809"/>
            <a:ext cx="571410"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n 23"/>
          <p:cNvSpPr/>
          <p:nvPr/>
        </p:nvSpPr>
        <p:spPr>
          <a:xfrm>
            <a:off x="953548" y="4561874"/>
            <a:ext cx="571410"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n 24"/>
          <p:cNvSpPr/>
          <p:nvPr/>
        </p:nvSpPr>
        <p:spPr>
          <a:xfrm>
            <a:off x="953548" y="5198976"/>
            <a:ext cx="571410"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n 25"/>
          <p:cNvSpPr/>
          <p:nvPr/>
        </p:nvSpPr>
        <p:spPr>
          <a:xfrm>
            <a:off x="953548" y="5828459"/>
            <a:ext cx="571410"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911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arn(inVertical)">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arn(inVertical)">
                                      <p:cBhvr>
                                        <p:cTn id="71" dur="500"/>
                                        <p:tgtEl>
                                          <p:spTgt spid="1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p:bldP spid="11" grpId="0"/>
      <p:bldP spid="12" grpId="0"/>
      <p:bldP spid="13" grpId="0"/>
      <p:bldP spid="14" grpId="0" animBg="1"/>
      <p:bldP spid="15" grpId="0" animBg="1"/>
      <p:bldP spid="16" grpId="0" animBg="1"/>
      <p:bldP spid="17" grpId="0"/>
      <p:bldP spid="18" grpId="0"/>
      <p:bldP spid="19" grpId="0"/>
      <p:bldP spid="20" grpId="0" animBg="1"/>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18" y="2720927"/>
            <a:ext cx="3956412" cy="34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MỞ ĐẦU</a:t>
            </a:r>
            <a:endParaRPr lang="en-US" sz="2600" b="1" dirty="0">
              <a:solidFill>
                <a:srgbClr val="0000CC"/>
              </a:solidFill>
              <a:latin typeface="Times New Roman" pitchFamily="18" charset="0"/>
              <a:cs typeface="Times New Roman" pitchFamily="18" charset="0"/>
            </a:endParaRPr>
          </a:p>
        </p:txBody>
      </p:sp>
      <p:sp>
        <p:nvSpPr>
          <p:cNvPr id="17" name="Cloud Callout 15">
            <a:extLst>
              <a:ext uri="{FF2B5EF4-FFF2-40B4-BE49-F238E27FC236}">
                <a16:creationId xmlns:a16="http://schemas.microsoft.com/office/drawing/2014/main" id="{5BE95668-11B8-4B85-A70B-D8E27EE7CA2B}"/>
              </a:ext>
            </a:extLst>
          </p:cNvPr>
          <p:cNvSpPr/>
          <p:nvPr/>
        </p:nvSpPr>
        <p:spPr>
          <a:xfrm rot="21240188">
            <a:off x="4987216" y="1035097"/>
            <a:ext cx="5092127" cy="2556551"/>
          </a:xfrm>
          <a:prstGeom prst="cloudCallout">
            <a:avLst>
              <a:gd name="adj1" fmla="val -78679"/>
              <a:gd name="adj2" fmla="val 3249"/>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8" name="Rectangle 17"/>
          <p:cNvSpPr/>
          <p:nvPr/>
        </p:nvSpPr>
        <p:spPr>
          <a:xfrm rot="20738392">
            <a:off x="5247358" y="1343876"/>
            <a:ext cx="4298200" cy="1938992"/>
          </a:xfrm>
          <a:prstGeom prst="rect">
            <a:avLst/>
          </a:prstGeom>
          <a:noFill/>
          <a:ln>
            <a:noFill/>
          </a:ln>
        </p:spPr>
        <p:txBody>
          <a:bodyPr wrap="square">
            <a:spAutoFit/>
          </a:bodyPr>
          <a:lstStyle/>
          <a:p>
            <a:pPr algn="ctr"/>
            <a:r>
              <a:rPr lang="vi-VN" sz="3000" b="1" i="1">
                <a:solidFill>
                  <a:srgbClr val="002060"/>
                </a:solidFill>
                <a:latin typeface="Times New Roman" pitchFamily="18" charset="0"/>
                <a:cs typeface="Times New Roman" pitchFamily="18" charset="0"/>
              </a:rPr>
              <a:t>Để thực hiện chi tiêu cho một sự việc nào đó, em cần căn cứ những yếu tố nào?</a:t>
            </a:r>
            <a:endParaRPr lang="en-US" sz="3000" b="1" i="1">
              <a:solidFill>
                <a:srgbClr val="002060"/>
              </a:solidFill>
              <a:latin typeface="Times New Roman" pitchFamily="18" charset="0"/>
              <a:cs typeface="Times New Roman" pitchFamily="18" charset="0"/>
            </a:endParaRPr>
          </a:p>
        </p:txBody>
      </p:sp>
      <p:sp>
        <p:nvSpPr>
          <p:cNvPr id="19" name="Rectangle 18"/>
          <p:cNvSpPr/>
          <p:nvPr/>
        </p:nvSpPr>
        <p:spPr>
          <a:xfrm>
            <a:off x="4577029" y="4470597"/>
            <a:ext cx="7368228" cy="1015663"/>
          </a:xfrm>
          <a:prstGeom prst="rect">
            <a:avLst/>
          </a:prstGeom>
          <a:noFill/>
          <a:ln>
            <a:noFill/>
          </a:ln>
        </p:spPr>
        <p:txBody>
          <a:bodyPr wrap="square">
            <a:spAutoFit/>
          </a:bodyPr>
          <a:lstStyle/>
          <a:p>
            <a:pPr marL="457200" indent="-457200">
              <a:buFont typeface="Wingdings" pitchFamily="2" charset="2"/>
              <a:buChar char="Ø"/>
            </a:pPr>
            <a:r>
              <a:rPr lang="vi-VN" sz="3000" b="1" i="1">
                <a:solidFill>
                  <a:srgbClr val="C00000"/>
                </a:solidFill>
                <a:latin typeface="Times New Roman" pitchFamily="18" charset="0"/>
                <a:cs typeface="Times New Roman" pitchFamily="18" charset="0"/>
              </a:rPr>
              <a:t>Yếu tố tài chính (100.000đ)</a:t>
            </a:r>
            <a:endParaRPr lang="en-US" sz="3000" b="1" i="1">
              <a:solidFill>
                <a:srgbClr val="C00000"/>
              </a:solidFill>
              <a:latin typeface="Times New Roman" pitchFamily="18" charset="0"/>
              <a:cs typeface="Times New Roman" pitchFamily="18" charset="0"/>
            </a:endParaRPr>
          </a:p>
          <a:p>
            <a:pPr marL="457200" indent="-457200">
              <a:buFont typeface="Wingdings" pitchFamily="2" charset="2"/>
              <a:buChar char="Ø"/>
            </a:pPr>
            <a:r>
              <a:rPr lang="en-US" sz="3000" b="1" i="1">
                <a:solidFill>
                  <a:srgbClr val="C00000"/>
                </a:solidFill>
                <a:latin typeface="Times New Roman" pitchFamily="18" charset="0"/>
                <a:cs typeface="Times New Roman" pitchFamily="18" charset="0"/>
              </a:rPr>
              <a:t>N</a:t>
            </a:r>
            <a:r>
              <a:rPr lang="vi-VN" sz="3000" b="1" i="1">
                <a:solidFill>
                  <a:srgbClr val="C00000"/>
                </a:solidFill>
                <a:latin typeface="Times New Roman" pitchFamily="18" charset="0"/>
                <a:cs typeface="Times New Roman" pitchFamily="18" charset="0"/>
              </a:rPr>
              <a:t>hững thứ cần mua (nguyên liệu nấu ăn)</a:t>
            </a:r>
            <a:endParaRPr lang="en-US" sz="3000" b="1"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8268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18" y="2720927"/>
            <a:ext cx="3956412" cy="34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MỞ ĐẦU</a:t>
            </a:r>
            <a:endParaRPr lang="en-US" sz="2600" b="1" dirty="0">
              <a:solidFill>
                <a:srgbClr val="0000CC"/>
              </a:solidFill>
              <a:latin typeface="Times New Roman" pitchFamily="18" charset="0"/>
              <a:cs typeface="Times New Roman" pitchFamily="18" charset="0"/>
            </a:endParaRPr>
          </a:p>
        </p:txBody>
      </p:sp>
      <p:sp>
        <p:nvSpPr>
          <p:cNvPr id="17" name="Cloud Callout 15">
            <a:extLst>
              <a:ext uri="{FF2B5EF4-FFF2-40B4-BE49-F238E27FC236}">
                <a16:creationId xmlns:a16="http://schemas.microsoft.com/office/drawing/2014/main" id="{5BE95668-11B8-4B85-A70B-D8E27EE7CA2B}"/>
              </a:ext>
            </a:extLst>
          </p:cNvPr>
          <p:cNvSpPr/>
          <p:nvPr/>
        </p:nvSpPr>
        <p:spPr>
          <a:xfrm rot="21240188">
            <a:off x="4987216" y="1035097"/>
            <a:ext cx="5092127" cy="2556551"/>
          </a:xfrm>
          <a:prstGeom prst="cloudCallout">
            <a:avLst>
              <a:gd name="adj1" fmla="val -78679"/>
              <a:gd name="adj2" fmla="val 3249"/>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8" name="Rectangle 17"/>
          <p:cNvSpPr/>
          <p:nvPr/>
        </p:nvSpPr>
        <p:spPr>
          <a:xfrm rot="20738392">
            <a:off x="5247358" y="1574708"/>
            <a:ext cx="4298200" cy="1477328"/>
          </a:xfrm>
          <a:prstGeom prst="rect">
            <a:avLst/>
          </a:prstGeom>
          <a:noFill/>
          <a:ln>
            <a:noFill/>
          </a:ln>
        </p:spPr>
        <p:txBody>
          <a:bodyPr wrap="square">
            <a:spAutoFit/>
          </a:bodyPr>
          <a:lstStyle/>
          <a:p>
            <a:pPr algn="ctr"/>
            <a:r>
              <a:rPr lang="vi-VN" sz="3000" b="1" i="1">
                <a:solidFill>
                  <a:srgbClr val="002060"/>
                </a:solidFill>
                <a:latin typeface="Times New Roman" pitchFamily="18" charset="0"/>
                <a:cs typeface="Times New Roman" pitchFamily="18" charset="0"/>
              </a:rPr>
              <a:t>Em có suy nghĩ và cảm xúc gì sau khi tham gia hoạt động?</a:t>
            </a:r>
            <a:endParaRPr lang="en-US" sz="3000" b="1"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56239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827314" y="455880"/>
            <a:ext cx="10043886" cy="1938992"/>
          </a:xfrm>
          <a:prstGeom prst="rect">
            <a:avLst/>
          </a:prstGeom>
          <a:solidFill>
            <a:schemeClr val="bg1"/>
          </a:solidFill>
        </p:spPr>
        <p:txBody>
          <a:bodyPr wrap="square" rtlCol="0">
            <a:spAutoFit/>
          </a:bodyPr>
          <a:lstStyle/>
          <a:p>
            <a:pPr algn="ctr"/>
            <a:r>
              <a:rPr lang="en-US" sz="4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NHIỆM VỤ 1</a:t>
            </a:r>
          </a:p>
          <a:p>
            <a:pPr algn="ctr"/>
            <a:r>
              <a:rPr lang="vi-VN" sz="4000" b="1">
                <a:solidFill>
                  <a:srgbClr val="1F0ABC"/>
                </a:solidFill>
                <a:latin typeface="Times New Roman" pitchFamily="18" charset="0"/>
                <a:cs typeface="Times New Roman" pitchFamily="18" charset="0"/>
              </a:rPr>
              <a:t>Tìm hiểu kế hoạch chi tiêu của cá nhân và gia đình</a:t>
            </a:r>
            <a:endParaRPr lang="en-US" sz="4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429" y="2446976"/>
            <a:ext cx="5624286" cy="366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00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 – HOẠT ĐỘNG 1</a:t>
            </a:r>
            <a:endParaRPr lang="en-US" sz="2600" b="1" dirty="0">
              <a:solidFill>
                <a:srgbClr val="0000CC"/>
              </a:solidFill>
              <a:latin typeface="Times New Roman" pitchFamily="18" charset="0"/>
              <a:cs typeface="Times New Roman" pitchFamily="18" charset="0"/>
            </a:endParaRPr>
          </a:p>
        </p:txBody>
      </p:sp>
      <p:grpSp>
        <p:nvGrpSpPr>
          <p:cNvPr id="6" name="组合 36"/>
          <p:cNvGrpSpPr>
            <a:grpSpLocks/>
          </p:cNvGrpSpPr>
          <p:nvPr/>
        </p:nvGrpSpPr>
        <p:grpSpPr bwMode="auto">
          <a:xfrm>
            <a:off x="996405" y="1145254"/>
            <a:ext cx="1408923" cy="4776681"/>
            <a:chOff x="1295400" y="2786058"/>
            <a:chExt cx="1753450" cy="1751017"/>
          </a:xfrm>
        </p:grpSpPr>
        <p:grpSp>
          <p:nvGrpSpPr>
            <p:cNvPr id="7" name="Group 6"/>
            <p:cNvGrpSpPr>
              <a:grpSpLocks/>
            </p:cNvGrpSpPr>
            <p:nvPr/>
          </p:nvGrpSpPr>
          <p:grpSpPr bwMode="auto">
            <a:xfrm>
              <a:off x="1295400" y="2786058"/>
              <a:ext cx="1753450" cy="1751017"/>
              <a:chOff x="1823" y="2371"/>
              <a:chExt cx="1801" cy="1801"/>
            </a:xfrm>
          </p:grpSpPr>
          <p:sp>
            <p:nvSpPr>
              <p:cNvPr id="9"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0"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8"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Hoạt độngcá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768" y="2284518"/>
            <a:ext cx="2564946" cy="249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752674" y="1455396"/>
            <a:ext cx="4539439" cy="4385607"/>
            <a:chOff x="500079" y="1436293"/>
            <a:chExt cx="2919793" cy="2863649"/>
          </a:xfrm>
        </p:grpSpPr>
        <p:sp>
          <p:nvSpPr>
            <p:cNvPr id="13" name="Rectangle 12"/>
            <p:cNvSpPr/>
            <p:nvPr/>
          </p:nvSpPr>
          <p:spPr>
            <a:xfrm>
              <a:off x="609031" y="1436293"/>
              <a:ext cx="2810841" cy="2719633"/>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500079" y="1652317"/>
              <a:ext cx="2769645" cy="2647625"/>
              <a:chOff x="500079" y="1652317"/>
              <a:chExt cx="2769645" cy="2647625"/>
            </a:xfrm>
          </p:grpSpPr>
          <p:sp>
            <p:nvSpPr>
              <p:cNvPr id="16" name="Rectangle 15"/>
              <p:cNvSpPr/>
              <p:nvPr/>
            </p:nvSpPr>
            <p:spPr>
              <a:xfrm>
                <a:off x="500079"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Times New Roman" pitchFamily="18" charset="0"/>
                  <a:cs typeface="Times New Roman" pitchFamily="18" charset="0"/>
                </a:endParaRPr>
              </a:p>
            </p:txBody>
          </p:sp>
          <p:sp>
            <p:nvSpPr>
              <p:cNvPr id="19" name="Rectangle 18"/>
              <p:cNvSpPr/>
              <p:nvPr/>
            </p:nvSpPr>
            <p:spPr>
              <a:xfrm>
                <a:off x="535353" y="1729730"/>
                <a:ext cx="2622290" cy="419835"/>
              </a:xfrm>
              <a:prstGeom prst="rect">
                <a:avLst/>
              </a:prstGeom>
            </p:spPr>
            <p:txBody>
              <a:bodyPr wrap="square">
                <a:spAutoFit/>
              </a:bodyPr>
              <a:lstStyle/>
              <a:p>
                <a:pPr algn="just">
                  <a:lnSpc>
                    <a:spcPct val="150000"/>
                  </a:lnSpc>
                </a:pPr>
                <a:endParaRPr lang="en-US" sz="2000" b="1">
                  <a:solidFill>
                    <a:srgbClr val="002060"/>
                  </a:solidFill>
                  <a:latin typeface="Times New Roman" pitchFamily="18" charset="0"/>
                  <a:cs typeface="Times New Roman" pitchFamily="18" charset="0"/>
                </a:endParaRPr>
              </a:p>
            </p:txBody>
          </p:sp>
        </p:grpSp>
      </p:grpSp>
      <p:sp>
        <p:nvSpPr>
          <p:cNvPr id="20" name="Rectangle 19"/>
          <p:cNvSpPr/>
          <p:nvPr/>
        </p:nvSpPr>
        <p:spPr>
          <a:xfrm>
            <a:off x="6792669" y="2020899"/>
            <a:ext cx="4251161" cy="3323987"/>
          </a:xfrm>
          <a:prstGeom prst="rect">
            <a:avLst/>
          </a:prstGeom>
        </p:spPr>
        <p:txBody>
          <a:bodyPr wrap="square">
            <a:spAutoFit/>
          </a:bodyPr>
          <a:lstStyle/>
          <a:p>
            <a:pPr algn="ctr"/>
            <a:r>
              <a:rPr lang="vi-VN" sz="3500" b="1" i="1">
                <a:solidFill>
                  <a:srgbClr val="002060"/>
                </a:solidFill>
                <a:latin typeface="Times New Roman" pitchFamily="18" charset="0"/>
                <a:cs typeface="Times New Roman" pitchFamily="18" charset="0"/>
              </a:rPr>
              <a:t>Em hãy hoàn thành bảng khảo sát về thực trạng chi tiêu của gia đình trong năm qua</a:t>
            </a:r>
            <a:r>
              <a:rPr lang="en-US" sz="3500" b="1" i="1">
                <a:solidFill>
                  <a:srgbClr val="002060"/>
                </a:solidFill>
                <a:latin typeface="Times New Roman" pitchFamily="18" charset="0"/>
                <a:cs typeface="Times New Roman" pitchFamily="18" charset="0"/>
              </a:rPr>
              <a:t> (trên phiếu học tập cá nhân)</a:t>
            </a:r>
          </a:p>
        </p:txBody>
      </p:sp>
    </p:spTree>
    <p:extLst>
      <p:ext uri="{BB962C8B-B14F-4D97-AF65-F5344CB8AC3E}">
        <p14:creationId xmlns:p14="http://schemas.microsoft.com/office/powerpoint/2010/main" val="3702866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 – HOẠT ĐỘNG 1</a:t>
            </a:r>
            <a:endParaRPr lang="en-US" sz="2600" b="1" dirty="0">
              <a:solidFill>
                <a:srgbClr val="0000CC"/>
              </a:solidFill>
              <a:latin typeface="Times New Roman" pitchFamily="18" charset="0"/>
              <a:cs typeface="Times New Roman" pitchFamily="18" charset="0"/>
            </a:endParaRPr>
          </a:p>
        </p:txBody>
      </p:sp>
      <p:sp>
        <p:nvSpPr>
          <p:cNvPr id="17" name="Rectangle 16"/>
          <p:cNvSpPr/>
          <p:nvPr/>
        </p:nvSpPr>
        <p:spPr>
          <a:xfrm>
            <a:off x="6154055" y="2258004"/>
            <a:ext cx="5820723" cy="135605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en-US" sz="2800" b="1">
                <a:solidFill>
                  <a:srgbClr val="002060"/>
                </a:solidFill>
                <a:latin typeface="Times New Roman" pitchFamily="18" charset="0"/>
                <a:cs typeface="Times New Roman" pitchFamily="18" charset="0"/>
              </a:rPr>
              <a:t>Hoàn thành phiếu học tập theo mẫu</a:t>
            </a:r>
          </a:p>
        </p:txBody>
      </p:sp>
      <p:sp>
        <p:nvSpPr>
          <p:cNvPr id="18" name="Rectangle 17"/>
          <p:cNvSpPr/>
          <p:nvPr/>
        </p:nvSpPr>
        <p:spPr>
          <a:xfrm>
            <a:off x="6154055" y="4068098"/>
            <a:ext cx="5820723" cy="136024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en-US" sz="2800" b="1">
                <a:solidFill>
                  <a:srgbClr val="002060"/>
                </a:solidFill>
                <a:latin typeface="Times New Roman" pitchFamily="18" charset="0"/>
                <a:cs typeface="Times New Roman" pitchFamily="18" charset="0"/>
              </a:rPr>
              <a:t>Thay thế những khoản chi phù hợp với gia đình mình</a:t>
            </a:r>
          </a:p>
        </p:txBody>
      </p:sp>
      <p:grpSp>
        <p:nvGrpSpPr>
          <p:cNvPr id="4" name="Group 3"/>
          <p:cNvGrpSpPr/>
          <p:nvPr/>
        </p:nvGrpSpPr>
        <p:grpSpPr>
          <a:xfrm>
            <a:off x="861559" y="1030060"/>
            <a:ext cx="4912729" cy="5661026"/>
            <a:chOff x="861559" y="1030060"/>
            <a:chExt cx="4912729" cy="5661026"/>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59" y="1030060"/>
              <a:ext cx="4912729" cy="566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919615" y="1683657"/>
              <a:ext cx="0" cy="500742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8761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18" y="2720927"/>
            <a:ext cx="3956412" cy="34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5">
            <a:extLst>
              <a:ext uri="{FF2B5EF4-FFF2-40B4-BE49-F238E27FC236}">
                <a16:creationId xmlns:a16="http://schemas.microsoft.com/office/drawing/2014/main" id="{5BE95668-11B8-4B85-A70B-D8E27EE7CA2B}"/>
              </a:ext>
            </a:extLst>
          </p:cNvPr>
          <p:cNvSpPr/>
          <p:nvPr/>
        </p:nvSpPr>
        <p:spPr>
          <a:xfrm rot="21240188">
            <a:off x="5020512" y="1033353"/>
            <a:ext cx="5092127" cy="3193961"/>
          </a:xfrm>
          <a:prstGeom prst="cloudCallout">
            <a:avLst>
              <a:gd name="adj1" fmla="val -78679"/>
              <a:gd name="adj2" fmla="val 3249"/>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8" name="Rectangle 17"/>
          <p:cNvSpPr/>
          <p:nvPr/>
        </p:nvSpPr>
        <p:spPr>
          <a:xfrm rot="20738392">
            <a:off x="5523128" y="1430004"/>
            <a:ext cx="4298200" cy="2400657"/>
          </a:xfrm>
          <a:prstGeom prst="rect">
            <a:avLst/>
          </a:prstGeom>
          <a:noFill/>
          <a:ln>
            <a:noFill/>
          </a:ln>
        </p:spPr>
        <p:txBody>
          <a:bodyPr wrap="square">
            <a:spAutoFit/>
          </a:bodyPr>
          <a:lstStyle/>
          <a:p>
            <a:pPr algn="ctr"/>
            <a:r>
              <a:rPr lang="vi-VN" sz="3000" b="1" i="1">
                <a:solidFill>
                  <a:srgbClr val="002060"/>
                </a:solidFill>
                <a:latin typeface="Times New Roman" pitchFamily="18" charset="0"/>
                <a:cs typeface="Times New Roman" pitchFamily="18" charset="0"/>
              </a:rPr>
              <a:t>Em thấy thực trạng chi tiêu của cá nhân gia đình mình trong năm qua đã hợp lý hay chưa? Tại sao?</a:t>
            </a:r>
            <a:endParaRPr lang="en-US" sz="3000" b="1" i="1">
              <a:solidFill>
                <a:srgbClr val="002060"/>
              </a:solidFill>
              <a:latin typeface="Times New Roman" pitchFamily="18" charset="0"/>
              <a:cs typeface="Times New Roman" pitchFamily="18" charset="0"/>
            </a:endParaRPr>
          </a:p>
        </p:txBody>
      </p:sp>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 – HOẠT ĐỘNG 1</a:t>
            </a:r>
            <a:endParaRPr lang="en-US" sz="2600" b="1" dirty="0">
              <a:solidFill>
                <a:srgbClr val="0000CC"/>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506" y="4032930"/>
            <a:ext cx="2409665" cy="249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986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par>
                                <p:cTn id="14" presetID="14" presetClass="entr" presetSubtype="1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randombar(horizontal)">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5858</TotalTime>
  <Words>1511</Words>
  <Application>Microsoft Office PowerPoint</Application>
  <PresentationFormat>Màn hình rộng</PresentationFormat>
  <Paragraphs>206</Paragraphs>
  <Slides>30</Slides>
  <Notes>28</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30</vt:i4>
      </vt:variant>
    </vt:vector>
  </HeadingPairs>
  <TitlesOfParts>
    <vt:vector size="37" baseType="lpstr">
      <vt:lpstr>Wingdings</vt:lpstr>
      <vt:lpstr>Calibri Light</vt:lpstr>
      <vt:lpstr>Arial</vt:lpstr>
      <vt:lpstr>UVN Bach Dang Nang</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708</cp:revision>
  <dcterms:created xsi:type="dcterms:W3CDTF">2018-05-10T00:06:18Z</dcterms:created>
  <dcterms:modified xsi:type="dcterms:W3CDTF">2024-10-20T15:24:01Z</dcterms:modified>
</cp:coreProperties>
</file>